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m4v" ContentType="video/mp4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9" r:id="rId2"/>
    <p:sldId id="278" r:id="rId3"/>
    <p:sldId id="261" r:id="rId4"/>
    <p:sldId id="256" r:id="rId5"/>
    <p:sldId id="260" r:id="rId6"/>
    <p:sldId id="285" r:id="rId7"/>
    <p:sldId id="286" r:id="rId8"/>
    <p:sldId id="275" r:id="rId9"/>
    <p:sldId id="264" r:id="rId10"/>
    <p:sldId id="288" r:id="rId11"/>
    <p:sldId id="272" r:id="rId12"/>
    <p:sldId id="265" r:id="rId13"/>
    <p:sldId id="268" r:id="rId14"/>
    <p:sldId id="269" r:id="rId15"/>
    <p:sldId id="270" r:id="rId16"/>
    <p:sldId id="271" r:id="rId17"/>
    <p:sldId id="263" r:id="rId18"/>
    <p:sldId id="277" r:id="rId19"/>
    <p:sldId id="274" r:id="rId20"/>
    <p:sldId id="262" r:id="rId21"/>
    <p:sldId id="287" r:id="rId22"/>
    <p:sldId id="289" r:id="rId23"/>
    <p:sldId id="267" r:id="rId24"/>
    <p:sldId id="258" r:id="rId25"/>
    <p:sldId id="282" r:id="rId26"/>
    <p:sldId id="281" r:id="rId27"/>
    <p:sldId id="273" r:id="rId28"/>
    <p:sldId id="290" r:id="rId29"/>
    <p:sldId id="291" r:id="rId30"/>
    <p:sldId id="284" r:id="rId31"/>
    <p:sldId id="279" r:id="rId32"/>
    <p:sldId id="280" r:id="rId33"/>
    <p:sldId id="283" r:id="rId34"/>
    <p:sldId id="276" r:id="rId35"/>
  </p:sldIdLst>
  <p:sldSz cx="10080625" cy="7559675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C7DCB0CF-D104-4A4D-9896-0325F74BB62E}">
          <p14:sldIdLst>
            <p14:sldId id="259"/>
            <p14:sldId id="278"/>
            <p14:sldId id="261"/>
            <p14:sldId id="256"/>
            <p14:sldId id="260"/>
            <p14:sldId id="285"/>
            <p14:sldId id="286"/>
            <p14:sldId id="275"/>
            <p14:sldId id="264"/>
            <p14:sldId id="288"/>
            <p14:sldId id="272"/>
            <p14:sldId id="265"/>
            <p14:sldId id="268"/>
            <p14:sldId id="269"/>
            <p14:sldId id="270"/>
            <p14:sldId id="271"/>
            <p14:sldId id="263"/>
            <p14:sldId id="277"/>
            <p14:sldId id="274"/>
            <p14:sldId id="262"/>
            <p14:sldId id="287"/>
            <p14:sldId id="289"/>
            <p14:sldId id="267"/>
            <p14:sldId id="258"/>
            <p14:sldId id="282"/>
          </p14:sldIdLst>
        </p14:section>
        <p14:section name="Sezione senza titolo" id="{94721C30-E398-4EC5-B99E-E6C9730632CC}">
          <p14:sldIdLst>
            <p14:sldId id="281"/>
            <p14:sldId id="273"/>
            <p14:sldId id="290"/>
            <p14:sldId id="291"/>
            <p14:sldId id="284"/>
            <p14:sldId id="279"/>
            <p14:sldId id="280"/>
            <p14:sldId id="283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52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44A8F4B-FFAB-AFBB-0D3F-45C622A335B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5B47151-BC8C-48CD-F593-10A2BD8D2417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1A7186-01D8-E604-6328-55A22F63F327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382ED95-39D4-0AFD-2871-F60D2AB3C714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DB896D4-83C8-43EB-B4E5-ADA3F42884D4}" type="slidenum">
              <a:t>‹N›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427805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C631A01-0ACE-3506-E9E3-CC6C7969F6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BF2433D-08F8-6C02-7002-9E4A022874B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it-IT"/>
          </a:p>
        </p:txBody>
      </p:sp>
      <p:sp>
        <p:nvSpPr>
          <p:cNvPr id="4" name="Segnaposto intestazione 3">
            <a:extLst>
              <a:ext uri="{FF2B5EF4-FFF2-40B4-BE49-F238E27FC236}">
                <a16:creationId xmlns:a16="http://schemas.microsoft.com/office/drawing/2014/main" id="{A09F84A1-D268-1E71-5BB3-199356420B5A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EE12453-803C-9E18-2E94-0FBFD8691B27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E6965A-717B-B470-FE29-017F39DB564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D1897D-EC6B-34B8-2E2E-022D4D1F3F7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E90E9D8D-BC98-46AB-BAE8-0C2B22B7780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1191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it-IT" sz="2000" b="0" i="0" u="none" strike="noStrike" kern="1200" cap="none" spc="0" baseline="0">
        <a:solidFill>
          <a:srgbClr val="000000"/>
        </a:solidFill>
        <a:uFillTx/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4044BB71-6F4A-F9B9-9286-2CAB526D9E6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3F6C3A9-B002-44EC-AE8E-91CF91BB7B44}" type="slidenum">
              <a:t>4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24789E87-D355-EA94-E5C6-28756D1AB3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F8B54B11-F6F3-2003-1600-61E4154D6C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AEEE67AB-0E6B-E812-EC15-E8F3563133E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60EFA3-1537-4501-91EF-909E399D2B6A}" type="slidenum">
              <a:t>24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9CBAF7BE-3773-1009-712C-BC97DD5C60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789B985A-6A2B-F8F9-214D-6D9DB8B7DD9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2BA218-FE1F-B044-BD4F-F09298AC460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ABACAD9-18AD-279A-DF63-592030A17B4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5AC09A-65EC-028D-AEB1-398945EB05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9A2774-02A9-D28A-2D91-076F77FA792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AE78DD-3C3F-465C-1454-A0BAFDFC1E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2C2489-9BD5-4C42-9E34-695A6171364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34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3F3A98-4415-C6BB-2FF9-7D9531AE8FD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2A8FEA1-52B1-AB39-33A8-3E8E6140009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A081D3-6705-EAE9-B8FC-727C7DE61EE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312DEE-BE20-3C17-5F9F-D689658E8F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99A7DB-1D73-5C2C-3073-2396B3F26B2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1B1526-3FC6-4D35-AEA0-AC03CA1CEB6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457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24EF8E2-6708-2B39-4C17-C3831BC0BFC1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E15B66F-0187-AB7A-16E0-A222AFB5FE3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BC8BE6-5D4F-6E8C-4837-14B5D6B798D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D95C87-24A5-F645-20CD-136615111B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654D9F-112C-6A1C-80EC-2EC2D329822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65E1B7-B197-4BAB-B2C9-2DDB872D5FF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868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69F769-2627-D26F-1BAF-43588FD90BB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6E0888-FCA1-CAAC-1C6A-83B5E169F69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340736-2B12-D39D-FA96-50F15F6F93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9E915C-CAAF-651D-BD51-144A29AB93E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9A1234-A713-EA47-4C2E-A54087A4D90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A716F2-657F-410B-A389-D5552D8D984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63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D836BC-9D8C-D141-8F08-8E386A49F4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EE98046-D851-F16A-D780-ACC2022444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0452A9-A107-7028-7D91-3441694F184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5AF504-F95B-6A29-56F2-80471A3139D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F3E394-F7E5-4819-6BFB-EE38EEB9EFB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9B3FF4-A334-435F-BC83-81A7707C5AD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449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94D899-B74C-49FF-680A-E42DAE9BE86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FCA4DC-9642-5633-5328-9EECBB7832A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95E63AE-7EA8-8BEC-FFB1-D82A7A8048E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115407-083E-1523-408C-9CE25CF3FAC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42FD64E-4B8B-38D2-0CA4-7D0309EE469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655E33-DA7A-2A18-61AA-49EC3A662A2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E7FFFB-5DCF-4ED0-AB47-1A93296629A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653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EB2A76-3938-9BFD-D4D0-7AD576E504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4DC563A-113B-320A-F42D-AD9D03B9CF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DF59BEE-DCFF-D12B-B4E4-98E4C48D687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1F15445-5DE4-67A9-4DAC-7B297E2B333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F82B118-6A10-7CC5-F952-F30FD52DF3C9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D18C08A-279B-63C4-2309-14151E671B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BEBEAA4-E165-AB7A-14D1-1BFEA533497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5B6E2FC-3CAD-BE41-364E-EF82328E5E6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5CFC47-E8B7-4F4C-9C7E-06D00144695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6759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D99932-218B-54CC-6CA1-38038AA4BEE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AB81855-08D9-024A-EFB8-BF1DE80A158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0F48A40-5031-3680-B71B-36AFDC23FF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79D2C96-5843-9439-D30E-8DAFCA0B9E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904202-A0CB-4AD8-B697-4B2CB311CA2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17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C8E327D-6CB5-D9A7-47F5-AD91CA79F9D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89DC745-0501-EF27-AF8D-FE027284EA8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110B01-1AC7-F8F4-5257-A1921BEFA6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9D5BE0-7153-4F27-A924-76BBD687784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821110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D15B63-D0FE-B238-A4B4-979D72FB8E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DC1229-607A-4BA7-5A01-59A00B90A0A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14E51D7-051F-E7E6-4275-EFF63BDCA4F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8EAA52-8A28-59E8-61F3-8840C09DD2D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602365F-733A-E5B9-F842-6F53A48146C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5D998F0-3F00-F7EA-C588-925170E967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FCE4A6-0BF1-4F8B-A5FB-3C6EEC7BA54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52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92B6DA-31DF-F17C-5C81-979C21C6ED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9BE3507-BBE6-E584-3EA1-F40D4686368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A34F13-64F3-7A4D-F6F7-BC9C1B9E9A7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3D5412-E342-5C1A-89FB-1FC6DAB696A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FBD905-27CE-2B35-EE25-D452056D0A9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8AF3BCC-E191-24D0-B184-9A1EDA17CA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88254A-5DA8-411A-B201-ADCB53693D0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299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D8FB9DF-34A0-F8E6-E445-824D4E67B1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CD47FD0-396F-BBE5-6F54-7C18942F32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9071643" cy="43844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212B21-08EE-6423-E2CE-6F16F65AB8B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009C15-E579-2D4C-8742-D40C4DCE8A4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C1E7D5-9271-65E2-C8C1-30C4F082FE9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451FC177-E21B-4913-BE08-170ABE37523B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Liberation Sans" pitchFamily="18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it-IT" sz="3200" b="0" i="0" u="none" strike="noStrike" kern="1200" cap="none" spc="0" baseline="0">
          <a:solidFill>
            <a:srgbClr val="000000"/>
          </a:solidFill>
          <a:uFillTx/>
          <a:latin typeface="Liberation Sans" pitchFamily="18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hyperlink" Target="https://youtu.be/vt_LtIJyISQ" TargetMode="External"/><Relationship Id="rId3" Type="http://schemas.microsoft.com/office/2007/relationships/media" Target="https://www.youtube.com/embed/vt_LtIJyISQ?feature=oembed" TargetMode="External"/><Relationship Id="rId7" Type="http://schemas.openxmlformats.org/officeDocument/2006/relationships/audio" Target="../media/media3.mp3"/><Relationship Id="rId12" Type="http://schemas.openxmlformats.org/officeDocument/2006/relationships/hyperlink" Target="https://youtu.be/fFMtm2TakRQ" TargetMode="External"/><Relationship Id="rId2" Type="http://schemas.microsoft.com/office/2007/relationships/media" Target="https://www.youtube.com/embed/fFMtm2TakRQ?feature=oembed" TargetMode="Externa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11" Type="http://schemas.openxmlformats.org/officeDocument/2006/relationships/image" Target="../media/image9.png"/><Relationship Id="rId5" Type="http://schemas.openxmlformats.org/officeDocument/2006/relationships/audio" Target="../media/media2.mp3"/><Relationship Id="rId10" Type="http://schemas.openxmlformats.org/officeDocument/2006/relationships/image" Target="../media/image8.jpeg"/><Relationship Id="rId4" Type="http://schemas.microsoft.com/office/2007/relationships/media" Target="../media/media2.mp3"/><Relationship Id="rId9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ordwall.net/resource/11655739/science/moon-phases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spaceplace.nasa.gov/full-moons/en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vedicsidhaanta.blogspot.com/2018/07/longest-total-lunar-eclipse-of-century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https://www.youtube.com/embed/VW2xRR75lKE?feature=oembed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fif"/><Relationship Id="rId3" Type="http://schemas.openxmlformats.org/officeDocument/2006/relationships/hyperlink" Target="https://www.rmg.co.uk/stories/topics/what-supermoon" TargetMode="External"/><Relationship Id="rId7" Type="http://schemas.openxmlformats.org/officeDocument/2006/relationships/image" Target="../media/image33.jpg"/><Relationship Id="rId2" Type="http://schemas.openxmlformats.org/officeDocument/2006/relationships/hyperlink" Target="https://www.rmg.co.uk/stories/topics/what-are-names-full-moons-throughout-yea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fif"/><Relationship Id="rId11" Type="http://schemas.openxmlformats.org/officeDocument/2006/relationships/image" Target="../media/image37.jfif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hyperlink" Target="https://www.rmg.co.uk/stories/topics/what-blue-moon-how-often-does-it-occur" TargetMode="External"/><Relationship Id="rId9" Type="http://schemas.openxmlformats.org/officeDocument/2006/relationships/image" Target="../media/image35.jf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file:///C:\Users\laura\OneDrive\Documenti\clil%20flora%20nardone\autovalutazioni%20luna%20quinta.doc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file:///C:\Users\laura\Downloads\Lunar%20%20Phase%20Flashcards.pdf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file:///C:\Users\laura\OneDrive\Documenti\clil%20flora%20nardone\parole-inglesi%20MOON.pdf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EC8ED0-459C-0DA7-6D65-748C6B6CA190}"/>
              </a:ext>
            </a:extLst>
          </p:cNvPr>
          <p:cNvSpPr txBox="1"/>
          <p:nvPr/>
        </p:nvSpPr>
        <p:spPr>
          <a:xfrm>
            <a:off x="0" y="0"/>
            <a:ext cx="10205545" cy="7756635"/>
          </a:xfrm>
          <a:prstGeom prst="rect">
            <a:avLst/>
          </a:prstGeom>
          <a:solidFill>
            <a:srgbClr val="FFF2CC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F9531FA-E736-7D78-FF22-8EB2465A756C}"/>
              </a:ext>
            </a:extLst>
          </p:cNvPr>
          <p:cNvSpPr/>
          <p:nvPr/>
        </p:nvSpPr>
        <p:spPr>
          <a:xfrm>
            <a:off x="873169" y="588123"/>
            <a:ext cx="8459214" cy="341631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400" b="1" i="0" u="none" strike="noStrike" kern="1200" cap="none" spc="50" baseline="0">
                <a:solidFill>
                  <a:srgbClr val="E7E6E6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THE MOON- CLIL PROJECT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400" b="1" i="0" u="none" strike="noStrike" kern="1200" cap="none" spc="50" baseline="0">
                <a:solidFill>
                  <a:srgbClr val="E7E6E6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a.s. 2022-2023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400" b="1" i="0" u="none" strike="noStrike" kern="1200" cap="none" spc="50" baseline="0">
                <a:solidFill>
                  <a:srgbClr val="E7E6E6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SCUOLA PRIMARIA DI TALLA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5400" b="1" i="0" u="none" strike="noStrike" kern="1200" cap="none" spc="50" baseline="0">
              <a:solidFill>
                <a:srgbClr val="E7E6E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FillTx/>
              <a:latin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803E6E-2F19-44C8-5CAE-B1ADBDD50367}"/>
              </a:ext>
            </a:extLst>
          </p:cNvPr>
          <p:cNvSpPr txBox="1"/>
          <p:nvPr/>
        </p:nvSpPr>
        <p:spPr>
          <a:xfrm>
            <a:off x="220717" y="3100547"/>
            <a:ext cx="9859911" cy="415498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Old English Text MT" pitchFamily="66"/>
              </a:rPr>
              <a:t>Discipline coinvolte  Scienze –Tecnologia-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Old English Text MT" pitchFamily="66"/>
              </a:rPr>
              <a:t>Destinatari :15  Alunni della classe quinta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Old English Text MT" pitchFamily="66"/>
              </a:rPr>
              <a:t>Obiettivi : -Osservare, analizzare e descrivere fenomeni naturali seguendo un approccio scientifico e selezionando campi di indagine e dati pertinenti.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Old English Text MT" pitchFamily="66"/>
                <a:ea typeface="SimSun" pitchFamily="2"/>
                <a:cs typeface="Mangal" pitchFamily="18"/>
              </a:rPr>
              <a:t>-Ricostruire e interpretare le fasi lunari </a:t>
            </a: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Old English Text MT" pitchFamily="66"/>
              <a:ea typeface="SimSun" pitchFamily="2"/>
              <a:cs typeface="Mangal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Old English Text MT" pitchFamily="66"/>
                <a:ea typeface="SimSun" pitchFamily="2"/>
                <a:cs typeface="Mangal" pitchFamily="18"/>
              </a:rPr>
              <a:t>- Riconsocere le principali caratteristiche della luna e l’influenza sulla Terra (maree)</a:t>
            </a: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Old English Text MT" pitchFamily="66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Old English Text MT" pitchFamily="66"/>
              </a:rPr>
              <a:t>Argomenti :Moon facts . Moon phases – </a:t>
            </a:r>
            <a:r>
              <a:rPr lang="it-IT" sz="2400" b="0" i="0" u="none" strike="noStrike" kern="0" cap="none" spc="0" baseline="0">
                <a:solidFill>
                  <a:srgbClr val="000000"/>
                </a:solidFill>
                <a:uFillTx/>
                <a:latin typeface="Old English Text MT" pitchFamily="66"/>
              </a:rPr>
              <a:t>Moon </a:t>
            </a: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Old English Text MT" pitchFamily="66"/>
              </a:rPr>
              <a:t>eclipse</a:t>
            </a:r>
            <a:r>
              <a:rPr lang="it-IT" sz="2400" b="0" i="0" u="none" strike="noStrike" kern="0" cap="none" spc="0" baseline="0">
                <a:solidFill>
                  <a:srgbClr val="000000"/>
                </a:solidFill>
                <a:uFillTx/>
                <a:latin typeface="Old English Text MT" pitchFamily="66"/>
              </a:rPr>
              <a:t>-</a:t>
            </a: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Old English Text MT" pitchFamily="66"/>
              </a:rPr>
              <a:t> Tides.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Old English Text MT" pitchFamily="66"/>
              </a:rPr>
              <a:t>Tempistica : 4 -5 lezioni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Old English Text MT" pitchFamily="66"/>
              </a:rPr>
              <a:t>Valutazione : orale/ autovalutazione scritta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0" cap="none" spc="0" baseline="0">
                <a:solidFill>
                  <a:srgbClr val="000000"/>
                </a:solidFill>
                <a:uFillTx/>
                <a:latin typeface="Old English Text MT" pitchFamily="66"/>
              </a:rPr>
              <a:t>Insegnante:Laura Piccolo</a:t>
            </a: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Old English Text MT" pitchFamily="66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4000">
              <a:srgbClr val="7030A0">
                <a:alpha val="54000"/>
              </a:srgb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i multimediali online 1" title="Moon phase song">
            <a:extLst>
              <a:ext uri="{FF2B5EF4-FFF2-40B4-BE49-F238E27FC236}">
                <a16:creationId xmlns:a16="http://schemas.microsoft.com/office/drawing/2014/main" id="{E8A6D233-7800-84DC-B448-BF25DEC6B8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38301" y="4295507"/>
            <a:ext cx="3764539" cy="25023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Elementi multimediali online 2" title="🌑🌒🌓🌔🌕🌖🌗🌘 The Phases Of The Moon | Learn The 8 Phases Of The Moon | HiDino Kids Songs">
            <a:extLst>
              <a:ext uri="{FF2B5EF4-FFF2-40B4-BE49-F238E27FC236}">
                <a16:creationId xmlns:a16="http://schemas.microsoft.com/office/drawing/2014/main" id="{840D7612-B482-5DEF-BDBC-E05F62B218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8355" y="1513825"/>
            <a:ext cx="3335484" cy="20812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3874B11-0B5E-7931-5863-59154D1ECB1A}"/>
              </a:ext>
            </a:extLst>
          </p:cNvPr>
          <p:cNvSpPr txBox="1"/>
          <p:nvPr/>
        </p:nvSpPr>
        <p:spPr>
          <a:xfrm>
            <a:off x="1128355" y="761840"/>
            <a:ext cx="5850084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Songs </a:t>
            </a:r>
            <a:r>
              <a:rPr lang="it-IT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about</a:t>
            </a: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 moon </a:t>
            </a:r>
          </a:p>
        </p:txBody>
      </p:sp>
      <p:pic>
        <p:nvPicPr>
          <p:cNvPr id="5" name="🌑🌒🌓🌔🌕🌖🌗🌘 The Phases Of The Moon  Learn The 8 Phases Of The Moon  HiDino Kids Songs">
            <a:hlinkClick r:id="" action="ppaction://media"/>
            <a:extLst>
              <a:ext uri="{FF2B5EF4-FFF2-40B4-BE49-F238E27FC236}">
                <a16:creationId xmlns:a16="http://schemas.microsoft.com/office/drawing/2014/main" id="{C254AD73-1666-AB42-B899-AAEC06512FE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50939" y="2292820"/>
            <a:ext cx="487362" cy="523220"/>
          </a:xfrm>
          <a:prstGeom prst="rect">
            <a:avLst/>
          </a:prstGeom>
        </p:spPr>
      </p:pic>
      <p:pic>
        <p:nvPicPr>
          <p:cNvPr id="6" name="Moon phase song">
            <a:hlinkClick r:id="" action="ppaction://media"/>
            <a:extLst>
              <a:ext uri="{FF2B5EF4-FFF2-40B4-BE49-F238E27FC236}">
                <a16:creationId xmlns:a16="http://schemas.microsoft.com/office/drawing/2014/main" id="{002C43B3-E3B3-1B50-A61E-4778BB93ED3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58807" y="5302990"/>
            <a:ext cx="487362" cy="48736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7F66C01-CC85-B934-DD75-82322314DAA4}"/>
              </a:ext>
            </a:extLst>
          </p:cNvPr>
          <p:cNvSpPr txBox="1"/>
          <p:nvPr/>
        </p:nvSpPr>
        <p:spPr>
          <a:xfrm>
            <a:off x="798786" y="5421020"/>
            <a:ext cx="317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12"/>
              </a:rPr>
              <a:t>https://youtu.be/fFMtm2TakRQ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06FB67D-63EF-5972-4E71-DA90C942EC4A}"/>
              </a:ext>
            </a:extLst>
          </p:cNvPr>
          <p:cNvSpPr txBox="1"/>
          <p:nvPr/>
        </p:nvSpPr>
        <p:spPr>
          <a:xfrm>
            <a:off x="6032938" y="2292820"/>
            <a:ext cx="285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13"/>
              </a:rPr>
              <a:t>https://youtu.be/vt_LtIJyISQ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>
                <p:cTn id="2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1" dur="indefinit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childTnLst>
                  <p:par>
                    <p:cTn id="22" fill="hold">
                      <p:stCondLst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27" fill="hold">
                      <p:stCondLst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bg>
      <p:bgPr>
        <a:gradFill>
          <a:gsLst>
            <a:gs pos="0">
              <a:schemeClr val="bg1"/>
            </a:gs>
            <a:gs pos="64000">
              <a:srgbClr val="FFF6DC"/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>
            <a:extLst>
              <a:ext uri="{FF2B5EF4-FFF2-40B4-BE49-F238E27FC236}">
                <a16:creationId xmlns:a16="http://schemas.microsoft.com/office/drawing/2014/main" id="{90156B4F-F631-1646-E0C3-F4F2631B0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312" y="0"/>
            <a:ext cx="4252316" cy="7559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6">
            <a:extLst>
              <a:ext uri="{FF2B5EF4-FFF2-40B4-BE49-F238E27FC236}">
                <a16:creationId xmlns:a16="http://schemas.microsoft.com/office/drawing/2014/main" id="{FE54942F-A593-4C3D-62EB-A4D5E2C2F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301" y="2"/>
            <a:ext cx="4252316" cy="7559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4C3328-71E8-1BD4-51BF-7EE273D3F834}"/>
              </a:ext>
            </a:extLst>
          </p:cNvPr>
          <p:cNvSpPr txBox="1"/>
          <p:nvPr/>
        </p:nvSpPr>
        <p:spPr>
          <a:xfrm>
            <a:off x="277422" y="2501462"/>
            <a:ext cx="8898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 Black" panose="020B0A04020102020204" pitchFamily="34" charset="0"/>
              </a:rPr>
              <a:t>D</a:t>
            </a:r>
          </a:p>
          <a:p>
            <a:r>
              <a:rPr lang="it-IT" b="1" dirty="0">
                <a:latin typeface="Arial Black" panose="020B0A04020102020204" pitchFamily="34" charset="0"/>
              </a:rPr>
              <a:t>R</a:t>
            </a:r>
          </a:p>
          <a:p>
            <a:r>
              <a:rPr lang="it-IT" b="1" dirty="0">
                <a:latin typeface="Arial Black" panose="020B0A04020102020204" pitchFamily="34" charset="0"/>
              </a:rPr>
              <a:t>A</a:t>
            </a:r>
          </a:p>
          <a:p>
            <a:r>
              <a:rPr lang="it-IT" b="1" dirty="0">
                <a:latin typeface="Arial Black" panose="020B0A04020102020204" pitchFamily="34" charset="0"/>
              </a:rPr>
              <a:t>W</a:t>
            </a:r>
          </a:p>
          <a:p>
            <a:r>
              <a:rPr lang="it-IT" b="1" dirty="0">
                <a:latin typeface="Arial Black" panose="020B0A04020102020204" pitchFamily="34" charset="0"/>
              </a:rPr>
              <a:t>I</a:t>
            </a:r>
          </a:p>
          <a:p>
            <a:r>
              <a:rPr lang="it-IT" b="1" dirty="0">
                <a:latin typeface="Arial Black" panose="020B0A04020102020204" pitchFamily="34" charset="0"/>
              </a:rPr>
              <a:t>N</a:t>
            </a:r>
          </a:p>
          <a:p>
            <a:r>
              <a:rPr lang="it-IT" b="1" dirty="0">
                <a:latin typeface="Arial Black" panose="020B0A04020102020204" pitchFamily="34" charset="0"/>
              </a:rPr>
              <a:t>G</a:t>
            </a:r>
          </a:p>
          <a:p>
            <a:r>
              <a:rPr lang="it-IT" b="1" dirty="0">
                <a:latin typeface="Arial Black" panose="020B0A04020102020204" pitchFamily="34" charset="0"/>
              </a:rPr>
              <a:t>AND </a:t>
            </a:r>
          </a:p>
          <a:p>
            <a:r>
              <a:rPr lang="it-IT" b="1" dirty="0">
                <a:latin typeface="Arial Black" panose="020B0A04020102020204" pitchFamily="34" charset="0"/>
              </a:rPr>
              <a:t>S</a:t>
            </a:r>
          </a:p>
          <a:p>
            <a:r>
              <a:rPr lang="it-IT" b="1" dirty="0">
                <a:latin typeface="Arial Black" panose="020B0A04020102020204" pitchFamily="34" charset="0"/>
              </a:rPr>
              <a:t>P</a:t>
            </a:r>
          </a:p>
          <a:p>
            <a:r>
              <a:rPr lang="it-IT" b="1" dirty="0">
                <a:latin typeface="Arial Black" panose="020B0A04020102020204" pitchFamily="34" charset="0"/>
              </a:rPr>
              <a:t>E</a:t>
            </a:r>
          </a:p>
          <a:p>
            <a:r>
              <a:rPr lang="it-IT" b="1" dirty="0">
                <a:latin typeface="Arial Black" panose="020B0A04020102020204" pitchFamily="34" charset="0"/>
              </a:rPr>
              <a:t>A</a:t>
            </a:r>
          </a:p>
          <a:p>
            <a:r>
              <a:rPr lang="it-IT" b="1" dirty="0">
                <a:latin typeface="Arial Black" panose="020B0A04020102020204" pitchFamily="34" charset="0"/>
              </a:rPr>
              <a:t>K</a:t>
            </a:r>
          </a:p>
          <a:p>
            <a:r>
              <a:rPr lang="it-IT" b="1" dirty="0">
                <a:latin typeface="Arial Black" panose="020B0A04020102020204" pitchFamily="34" charset="0"/>
              </a:rPr>
              <a:t>I</a:t>
            </a:r>
          </a:p>
          <a:p>
            <a:r>
              <a:rPr lang="it-IT" b="1" dirty="0">
                <a:latin typeface="Arial Black" panose="020B0A04020102020204" pitchFamily="34" charset="0"/>
              </a:rPr>
              <a:t>N</a:t>
            </a:r>
          </a:p>
          <a:p>
            <a:r>
              <a:rPr lang="it-IT" b="1" dirty="0">
                <a:latin typeface="Arial Black" panose="020B0A04020102020204" pitchFamily="34" charset="0"/>
              </a:rPr>
              <a:t>G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88906CD-0D68-73C0-BD01-2F75C5F9DD2A}"/>
              </a:ext>
            </a:extLst>
          </p:cNvPr>
          <p:cNvSpPr/>
          <p:nvPr/>
        </p:nvSpPr>
        <p:spPr>
          <a:xfrm>
            <a:off x="91735" y="1499881"/>
            <a:ext cx="60225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PAIRS WORK ACTIVITY </a:t>
            </a:r>
            <a:endParaRPr lang="it-IT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gradFill>
          <a:gsLst>
            <a:gs pos="0">
              <a:schemeClr val="bg1"/>
            </a:gs>
            <a:gs pos="64000">
              <a:srgbClr val="FFF6DC"/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1B3C409D-F558-0B65-74A6-A54BA0CD6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55" y="138002"/>
            <a:ext cx="4097064" cy="7283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4">
            <a:extLst>
              <a:ext uri="{FF2B5EF4-FFF2-40B4-BE49-F238E27FC236}">
                <a16:creationId xmlns:a16="http://schemas.microsoft.com/office/drawing/2014/main" id="{749279EB-A337-FF17-9D3A-D2EF41D92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157" y="138002"/>
            <a:ext cx="3996559" cy="7104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gradFill>
          <a:gsLst>
            <a:gs pos="0">
              <a:schemeClr val="bg1"/>
            </a:gs>
            <a:gs pos="64000">
              <a:srgbClr val="FFF6DC"/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F6C37179-4ECB-0E63-F858-778C387D0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57" y="-105101"/>
            <a:ext cx="4252316" cy="75596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4">
            <a:extLst>
              <a:ext uri="{FF2B5EF4-FFF2-40B4-BE49-F238E27FC236}">
                <a16:creationId xmlns:a16="http://schemas.microsoft.com/office/drawing/2014/main" id="{BA8A2579-468F-AF0F-DD81-DCA2EAF89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426" y="0"/>
            <a:ext cx="4252316" cy="75596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gradFill>
          <a:gsLst>
            <a:gs pos="0">
              <a:schemeClr val="bg1"/>
            </a:gs>
            <a:gs pos="64000">
              <a:srgbClr val="FFF6DC"/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>
            <a:extLst>
              <a:ext uri="{FF2B5EF4-FFF2-40B4-BE49-F238E27FC236}">
                <a16:creationId xmlns:a16="http://schemas.microsoft.com/office/drawing/2014/main" id="{552CDDD2-238F-5EE2-9223-D3587FCC1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96" y="-105101"/>
            <a:ext cx="4252316" cy="75596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6">
            <a:extLst>
              <a:ext uri="{FF2B5EF4-FFF2-40B4-BE49-F238E27FC236}">
                <a16:creationId xmlns:a16="http://schemas.microsoft.com/office/drawing/2014/main" id="{B0D9F679-86BC-ABEF-0690-8068C51D4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309" y="147145"/>
            <a:ext cx="4252316" cy="75596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gradFill>
          <a:gsLst>
            <a:gs pos="0">
              <a:schemeClr val="bg1"/>
            </a:gs>
            <a:gs pos="64000">
              <a:srgbClr val="FFF6DC"/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>
            <a:extLst>
              <a:ext uri="{FF2B5EF4-FFF2-40B4-BE49-F238E27FC236}">
                <a16:creationId xmlns:a16="http://schemas.microsoft.com/office/drawing/2014/main" id="{550BF5E6-68DA-8C0F-BB77-72BF41065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4">
            <a:off x="4766960" y="2448597"/>
            <a:ext cx="5659605" cy="43889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CEBC4A-89D4-D634-5000-BA3AEC978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82" y="0"/>
            <a:ext cx="4252316" cy="75596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3B163F78-814B-021B-35A2-A8690F413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239" y="0"/>
            <a:ext cx="5980386" cy="247120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gradFill>
          <a:gsLst>
            <a:gs pos="0">
              <a:schemeClr val="bg1"/>
            </a:gs>
            <a:gs pos="64000">
              <a:srgbClr val="FFF6DC"/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4">
            <a:extLst>
              <a:ext uri="{FF2B5EF4-FFF2-40B4-BE49-F238E27FC236}">
                <a16:creationId xmlns:a16="http://schemas.microsoft.com/office/drawing/2014/main" id="{EB7688BE-2CEE-F8C7-D543-4D6AD45C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58" y="808219"/>
            <a:ext cx="9632135" cy="567034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gradFill>
          <a:gsLst>
            <a:gs pos="42000">
              <a:schemeClr val="bg1"/>
            </a:gs>
            <a:gs pos="65000">
              <a:srgbClr val="FFF6DC"/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6">
            <a:extLst>
              <a:ext uri="{FF2B5EF4-FFF2-40B4-BE49-F238E27FC236}">
                <a16:creationId xmlns:a16="http://schemas.microsoft.com/office/drawing/2014/main" id="{34D1DF1C-7C78-1923-ACE5-3F4660B4D235}"/>
              </a:ext>
            </a:extLst>
          </p:cNvPr>
          <p:cNvSpPr txBox="1"/>
          <p:nvPr/>
        </p:nvSpPr>
        <p:spPr>
          <a:xfrm>
            <a:off x="2002417" y="5335926"/>
            <a:ext cx="681749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2"/>
              </a:rPr>
              <a:t>https://wordwall.net/resource/11655739/science/moon-phases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Immagine 9">
            <a:extLst>
              <a:ext uri="{FF2B5EF4-FFF2-40B4-BE49-F238E27FC236}">
                <a16:creationId xmlns:a16="http://schemas.microsoft.com/office/drawing/2014/main" id="{70FA18DA-F34D-045B-8858-FF83BDC078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41" t="10541" r="25596" b="23969"/>
          <a:stretch>
            <a:fillRect/>
          </a:stretch>
        </p:blipFill>
        <p:spPr>
          <a:xfrm>
            <a:off x="1735741" y="1391424"/>
            <a:ext cx="6609146" cy="35071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F8E2F74-9F2E-3582-67FE-5A1F8715698D}"/>
              </a:ext>
            </a:extLst>
          </p:cNvPr>
          <p:cNvSpPr txBox="1"/>
          <p:nvPr/>
        </p:nvSpPr>
        <p:spPr>
          <a:xfrm>
            <a:off x="840828" y="536028"/>
            <a:ext cx="554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ld English Text MT" panose="03040902040508030806" pitchFamily="66" charset="0"/>
              </a:rPr>
              <a:t>Games on line 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>
            <a:hlinkClick r:id="rId2"/>
            <a:extLst>
              <a:ext uri="{FF2B5EF4-FFF2-40B4-BE49-F238E27FC236}">
                <a16:creationId xmlns:a16="http://schemas.microsoft.com/office/drawing/2014/main" id="{BBE84262-7E6C-0FB6-B974-C9D4BC1D0828}"/>
              </a:ext>
            </a:extLst>
          </p:cNvPr>
          <p:cNvSpPr txBox="1"/>
          <p:nvPr/>
        </p:nvSpPr>
        <p:spPr>
          <a:xfrm>
            <a:off x="1135063" y="350836"/>
            <a:ext cx="836743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://spaceplace.nasa.gov/full-moons/en/</a:t>
            </a: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4C949288-4F5E-1402-26E6-C159CE1E6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063" y="350836"/>
            <a:ext cx="7810503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gradFill>
          <a:gsLst>
            <a:gs pos="42000">
              <a:schemeClr val="bg1"/>
            </a:gs>
            <a:gs pos="65000">
              <a:srgbClr val="FFF6DC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8C9E66DB-5375-36A5-9162-6704D2C60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156" y="0"/>
            <a:ext cx="4252316" cy="75596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D894C3C-0C59-8862-F3E2-95F2390671E4}"/>
              </a:ext>
            </a:extLst>
          </p:cNvPr>
          <p:cNvSpPr txBox="1"/>
          <p:nvPr/>
        </p:nvSpPr>
        <p:spPr>
          <a:xfrm>
            <a:off x="199697" y="777766"/>
            <a:ext cx="233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ld English Text MT" panose="03040902040508030806" pitchFamily="66" charset="0"/>
              </a:rPr>
              <a:t>Verifica </a:t>
            </a:r>
            <a:r>
              <a:rPr lang="it-IT" dirty="0" err="1">
                <a:latin typeface="Old English Text MT" panose="03040902040508030806" pitchFamily="66" charset="0"/>
              </a:rPr>
              <a:t>lesson</a:t>
            </a:r>
            <a:r>
              <a:rPr lang="it-IT" dirty="0">
                <a:latin typeface="Old English Text MT" panose="03040902040508030806" pitchFamily="66" charset="0"/>
              </a:rPr>
              <a:t> 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>
            <a:extLst>
              <a:ext uri="{FF2B5EF4-FFF2-40B4-BE49-F238E27FC236}">
                <a16:creationId xmlns:a16="http://schemas.microsoft.com/office/drawing/2014/main" id="{AF8B2303-24C2-D286-3F2B-B91522FD04DF}"/>
              </a:ext>
            </a:extLst>
          </p:cNvPr>
          <p:cNvSpPr txBox="1"/>
          <p:nvPr/>
        </p:nvSpPr>
        <p:spPr>
          <a:xfrm>
            <a:off x="0" y="305254"/>
            <a:ext cx="9585435" cy="19389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Old English Text MT" pitchFamily="66"/>
              </a:rPr>
              <a:t>Prodotti e risultati attesi: Conoscenza e potenziamento della lingua inglese Acquisizione e potenziamento delle capacità cognitive necessarie per l’apprendimento in lingua inglese.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Old English Text MT" pitchFamily="66"/>
              </a:rPr>
              <a:t> Acquisizione del lessico specifico di materia in lingua inglese Acquisizione e miglioramento delle capacità comunicative 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604C55-0309-CCC4-FA3A-211FBE557E41}"/>
              </a:ext>
            </a:extLst>
          </p:cNvPr>
          <p:cNvSpPr txBox="1"/>
          <p:nvPr/>
        </p:nvSpPr>
        <p:spPr>
          <a:xfrm>
            <a:off x="37389" y="782141"/>
            <a:ext cx="7773981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600" b="0" i="0" u="none" strike="noStrike" kern="1200" cap="none" spc="0" baseline="0" dirty="0">
                <a:solidFill>
                  <a:srgbClr val="2F5597"/>
                </a:solidFill>
                <a:uFillTx/>
                <a:latin typeface="Old English Text MT" pitchFamily="66"/>
              </a:rPr>
              <a:t>Lesson 3 </a:t>
            </a:r>
            <a:r>
              <a:rPr lang="it-IT" sz="3600" b="0" i="0" u="none" strike="noStrike" kern="1200" cap="none" spc="0" baseline="0" dirty="0" err="1">
                <a:solidFill>
                  <a:srgbClr val="2F5597"/>
                </a:solidFill>
                <a:uFillTx/>
                <a:latin typeface="Old English Text MT" pitchFamily="66"/>
              </a:rPr>
              <a:t>topic:Lunar</a:t>
            </a:r>
            <a:r>
              <a:rPr lang="it-IT" sz="3600" b="0" i="0" u="none" strike="noStrike" kern="1200" cap="none" spc="0" baseline="0" dirty="0">
                <a:solidFill>
                  <a:srgbClr val="2F5597"/>
                </a:solidFill>
                <a:uFillTx/>
                <a:latin typeface="Old English Text MT" pitchFamily="66"/>
              </a:rPr>
              <a:t> </a:t>
            </a:r>
            <a:r>
              <a:rPr lang="it-IT" sz="3600" b="0" i="0" u="none" strike="noStrike" kern="1200" cap="none" spc="0" baseline="0" dirty="0" err="1">
                <a:solidFill>
                  <a:srgbClr val="2F5597"/>
                </a:solidFill>
                <a:uFillTx/>
                <a:latin typeface="Old English Text MT" pitchFamily="66"/>
              </a:rPr>
              <a:t>eclipse</a:t>
            </a:r>
            <a:endParaRPr lang="it-IT" sz="3600" b="0" i="0" u="none" strike="noStrike" kern="1200" cap="none" spc="0" baseline="0" dirty="0">
              <a:solidFill>
                <a:srgbClr val="2F5597"/>
              </a:solidFill>
              <a:uFillTx/>
              <a:latin typeface="Old English Text MT" pitchFamily="66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64CFAE1-0EFE-8DBC-9FBC-F2901C601CA4}"/>
              </a:ext>
            </a:extLst>
          </p:cNvPr>
          <p:cNvSpPr txBox="1"/>
          <p:nvPr/>
        </p:nvSpPr>
        <p:spPr>
          <a:xfrm>
            <a:off x="0" y="1434611"/>
            <a:ext cx="10005849" cy="21236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0" i="0" u="none" strike="noStrike" kern="1200" cap="none" spc="0" baseline="0">
                <a:solidFill>
                  <a:srgbClr val="FFFFFF"/>
                </a:solidFill>
                <a:uFillTx/>
                <a:latin typeface="ScriptC" pitchFamily="2"/>
                <a:cs typeface="ScriptC" pitchFamily="2"/>
              </a:rPr>
              <a:t>A lunar  eclipse happens when the Moon passes directly behind the Earth into its umbra (shadow). The Earth fully or partially blocks out the sunlight from reaching the moon</a:t>
            </a:r>
            <a:r>
              <a:rPr lang="it-IT" sz="3600" b="0" i="0" u="none" strike="noStrike" kern="1200" cap="none" spc="0" baseline="0">
                <a:solidFill>
                  <a:srgbClr val="FFFFFF"/>
                </a:solidFill>
                <a:uFillTx/>
                <a:latin typeface="ScriptC" pitchFamily="2"/>
                <a:cs typeface="ScriptC" pitchFamily="2"/>
              </a:rPr>
              <a:t>.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EC02756E-F1CD-7020-9A3E-E3BC917F3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783" y="141603"/>
            <a:ext cx="4561493" cy="12933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8">
            <a:extLst>
              <a:ext uri="{FF2B5EF4-FFF2-40B4-BE49-F238E27FC236}">
                <a16:creationId xmlns:a16="http://schemas.microsoft.com/office/drawing/2014/main" id="{5DFB9EBB-419A-978A-EDDD-DB7F1C066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9" y="3779836"/>
            <a:ext cx="10005849" cy="37798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asellaDiTesto 9">
            <a:extLst>
              <a:ext uri="{FF2B5EF4-FFF2-40B4-BE49-F238E27FC236}">
                <a16:creationId xmlns:a16="http://schemas.microsoft.com/office/drawing/2014/main" id="{649D3461-EC16-B902-0B62-5267753F97B9}"/>
              </a:ext>
            </a:extLst>
          </p:cNvPr>
          <p:cNvSpPr txBox="1"/>
          <p:nvPr/>
        </p:nvSpPr>
        <p:spPr>
          <a:xfrm>
            <a:off x="106308" y="5921389"/>
            <a:ext cx="10080629" cy="2308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9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4" tooltip="https://vedicsidhaanta.blogspot.com/2018/07/longest-total-lunar-eclipse-of-century.html"/>
              </a:rPr>
              <a:t>Questa foto</a:t>
            </a:r>
            <a:r>
              <a:rPr lang="it-IT" sz="9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di Autore sconosciuto è concesso in licenza da </a:t>
            </a:r>
            <a:r>
              <a:rPr lang="it-IT" sz="9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5" tooltip="https://creativecommons.org/licenses/by/3.0/"/>
              </a:rPr>
              <a:t>CC BY</a:t>
            </a:r>
            <a:endParaRPr lang="it-IT" sz="9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BBE931-794E-EFCE-0B33-7BF2995FEB2E}"/>
              </a:ext>
            </a:extLst>
          </p:cNvPr>
          <p:cNvSpPr txBox="1"/>
          <p:nvPr/>
        </p:nvSpPr>
        <p:spPr>
          <a:xfrm>
            <a:off x="262759" y="141603"/>
            <a:ext cx="256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ld English Text MT" panose="03040902040508030806" pitchFamily="66" charset="0"/>
              </a:rPr>
              <a:t>Lesson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i multimediali online 2" title="Lunar Eclipse 101 | National Geographic">
            <a:extLst>
              <a:ext uri="{FF2B5EF4-FFF2-40B4-BE49-F238E27FC236}">
                <a16:creationId xmlns:a16="http://schemas.microsoft.com/office/drawing/2014/main" id="{67205D2F-1828-9B88-EECB-2388EFC7CE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552" y="1596249"/>
            <a:ext cx="7729514" cy="436717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E5C10D-D84B-A13B-BC1E-6D589990B83C}"/>
              </a:ext>
            </a:extLst>
          </p:cNvPr>
          <p:cNvSpPr txBox="1"/>
          <p:nvPr/>
        </p:nvSpPr>
        <p:spPr>
          <a:xfrm>
            <a:off x="273269" y="536028"/>
            <a:ext cx="332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ld English Text MT" panose="03040902040508030806" pitchFamily="66" charset="0"/>
              </a:rPr>
              <a:t>Video </a:t>
            </a:r>
            <a:r>
              <a:rPr lang="it-IT" dirty="0" err="1">
                <a:latin typeface="Old English Text MT" panose="03040902040508030806" pitchFamily="66" charset="0"/>
              </a:rPr>
              <a:t>about</a:t>
            </a:r>
            <a:r>
              <a:rPr lang="it-IT" dirty="0">
                <a:latin typeface="Old English Text MT" panose="03040902040508030806" pitchFamily="66" charset="0"/>
              </a:rPr>
              <a:t> </a:t>
            </a:r>
            <a:r>
              <a:rPr lang="it-IT" dirty="0" err="1">
                <a:latin typeface="Old English Text MT" panose="03040902040508030806" pitchFamily="66" charset="0"/>
              </a:rPr>
              <a:t>lunar</a:t>
            </a:r>
            <a:r>
              <a:rPr lang="it-IT" dirty="0">
                <a:latin typeface="Old English Text MT" panose="03040902040508030806" pitchFamily="66" charset="0"/>
              </a:rPr>
              <a:t> </a:t>
            </a:r>
            <a:r>
              <a:rPr lang="it-IT" dirty="0" err="1">
                <a:latin typeface="Old English Text MT" panose="03040902040508030806" pitchFamily="66" charset="0"/>
              </a:rPr>
              <a:t>eclipse</a:t>
            </a:r>
            <a:endParaRPr lang="it-IT" dirty="0">
              <a:latin typeface="Old English Text MT" panose="03040902040508030806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bg1"/>
            </a:gs>
            <a:gs pos="65000">
              <a:srgbClr val="FFF6DC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10494DD-42CD-23E3-BAA8-403ACBA54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79" y="0"/>
            <a:ext cx="6176809" cy="75596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644BFC-7EB4-DA33-E7AC-7A7E5D61FE84}"/>
              </a:ext>
            </a:extLst>
          </p:cNvPr>
          <p:cNvSpPr txBox="1"/>
          <p:nvPr/>
        </p:nvSpPr>
        <p:spPr>
          <a:xfrm>
            <a:off x="126124" y="861848"/>
            <a:ext cx="254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ld English Text MT" panose="03040902040508030806" pitchFamily="66" charset="0"/>
              </a:rPr>
              <a:t>Verifica </a:t>
            </a:r>
            <a:r>
              <a:rPr lang="it-IT" dirty="0" err="1">
                <a:latin typeface="Old English Text MT" panose="03040902040508030806" pitchFamily="66" charset="0"/>
              </a:rPr>
              <a:t>lesson</a:t>
            </a:r>
            <a:r>
              <a:rPr lang="it-IT" dirty="0">
                <a:latin typeface="Old English Text MT" panose="03040902040508030806" pitchFamily="66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796851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1A38CF40-7680-68FC-DF75-AD7BA43F7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0629" cy="5636873"/>
          </a:xfrm>
          <a:prstGeom prst="rect">
            <a:avLst/>
          </a:prstGeom>
          <a:solidFill>
            <a:srgbClr val="EDEDED"/>
          </a:solidFill>
          <a:ln w="190496" cap="rnd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bg>
      <p:bgPr>
        <a:gradFill>
          <a:gsLst>
            <a:gs pos="0">
              <a:srgbClr val="FFF2CC"/>
            </a:gs>
            <a:gs pos="100000">
              <a:srgbClr val="FFFFFF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5">
            <a:extLst>
              <a:ext uri="{FF2B5EF4-FFF2-40B4-BE49-F238E27FC236}">
                <a16:creationId xmlns:a16="http://schemas.microsoft.com/office/drawing/2014/main" id="{C6AA2EE3-20B4-C6D3-F2F8-5EB6E545FA6D}"/>
              </a:ext>
            </a:extLst>
          </p:cNvPr>
          <p:cNvSpPr txBox="1"/>
          <p:nvPr/>
        </p:nvSpPr>
        <p:spPr>
          <a:xfrm>
            <a:off x="508717" y="611340"/>
            <a:ext cx="9554525" cy="215361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dirty="0">
                <a:solidFill>
                  <a:srgbClr val="000000"/>
                </a:solidFill>
                <a:latin typeface="Purisa" pitchFamily="18"/>
                <a:ea typeface="Droid Sans Fallback" pitchFamily="2"/>
                <a:cs typeface="ScriptC" pitchFamily="2"/>
              </a:rPr>
              <a:t> </a:t>
            </a:r>
            <a:r>
              <a:rPr lang="it-IT" sz="2200" b="1" dirty="0" err="1">
                <a:solidFill>
                  <a:srgbClr val="000000"/>
                </a:solidFill>
                <a:latin typeface="Purisa" pitchFamily="18"/>
                <a:ea typeface="Droid Sans Fallback" pitchFamily="2"/>
                <a:cs typeface="ScriptC" pitchFamily="2"/>
              </a:rPr>
              <a:t>lesson</a:t>
            </a:r>
            <a:r>
              <a:rPr lang="it-IT" sz="2200" b="1" dirty="0">
                <a:solidFill>
                  <a:srgbClr val="000000"/>
                </a:solidFill>
                <a:latin typeface="Purisa" pitchFamily="18"/>
                <a:ea typeface="Droid Sans Fallback" pitchFamily="2"/>
                <a:cs typeface="ScriptC" pitchFamily="2"/>
              </a:rPr>
              <a:t> 4 </a:t>
            </a:r>
            <a:r>
              <a:rPr lang="it-IT" sz="2200" b="1" dirty="0" err="1">
                <a:solidFill>
                  <a:srgbClr val="000000"/>
                </a:solidFill>
                <a:latin typeface="Purisa" pitchFamily="18"/>
                <a:ea typeface="Droid Sans Fallback" pitchFamily="2"/>
                <a:cs typeface="ScriptC" pitchFamily="2"/>
              </a:rPr>
              <a:t>Topic</a:t>
            </a:r>
            <a:r>
              <a:rPr lang="it-IT" sz="2200" b="1" dirty="0">
                <a:solidFill>
                  <a:srgbClr val="000000"/>
                </a:solidFill>
                <a:latin typeface="Purisa" pitchFamily="18"/>
                <a:ea typeface="Droid Sans Fallback" pitchFamily="2"/>
                <a:cs typeface="ScriptC" pitchFamily="2"/>
              </a:rPr>
              <a:t> TIDES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The Moon </a:t>
            </a:r>
            <a:r>
              <a:rPr lang="it-IT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generates</a:t>
            </a: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</a:t>
            </a:r>
            <a:r>
              <a:rPr lang="it-IT" sz="2800" b="1" i="0" u="sng" strike="noStrike" kern="1200" cap="none" spc="0" baseline="0" dirty="0" err="1">
                <a:solidFill>
                  <a:srgbClr val="C5000B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tides</a:t>
            </a: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The </a:t>
            </a:r>
            <a:r>
              <a:rPr lang="it-IT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tide</a:t>
            </a: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</a:t>
            </a:r>
            <a:r>
              <a:rPr lang="it-IT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is</a:t>
            </a: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a rise and </a:t>
            </a:r>
            <a:r>
              <a:rPr lang="it-IT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fall</a:t>
            </a: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of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the Sea </a:t>
            </a:r>
            <a:r>
              <a:rPr lang="it-IT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Level.They</a:t>
            </a: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</a:t>
            </a:r>
            <a:r>
              <a:rPr lang="it-IT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occur</a:t>
            </a: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</a:t>
            </a:r>
            <a:r>
              <a:rPr lang="it-IT" sz="2800" b="1" i="0" u="none" strike="noStrike" kern="1200" cap="none" spc="0" baseline="0" dirty="0" err="1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every</a:t>
            </a:r>
            <a:r>
              <a:rPr lang="it-IT" sz="2800" b="1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</a:t>
            </a:r>
            <a:r>
              <a:rPr lang="it-IT" sz="2800" b="1" i="0" u="none" strike="noStrike" kern="1200" cap="none" spc="0" baseline="0" dirty="0" err="1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six</a:t>
            </a:r>
            <a:r>
              <a:rPr lang="it-IT" sz="2800" b="1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hours</a:t>
            </a: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</a:t>
            </a:r>
            <a:r>
              <a:rPr lang="it-IT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approximately</a:t>
            </a: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C13995B-5205-6153-ED7C-A1646B3D0F9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56251" y="4548454"/>
            <a:ext cx="6912004" cy="256571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ccia a destra 2">
            <a:extLst>
              <a:ext uri="{FF2B5EF4-FFF2-40B4-BE49-F238E27FC236}">
                <a16:creationId xmlns:a16="http://schemas.microsoft.com/office/drawing/2014/main" id="{6FF629F7-E13E-435D-45FE-1902F16F91BE}"/>
              </a:ext>
            </a:extLst>
          </p:cNvPr>
          <p:cNvSpPr/>
          <p:nvPr/>
        </p:nvSpPr>
        <p:spPr>
          <a:xfrm>
            <a:off x="1114095" y="1263920"/>
            <a:ext cx="2228191" cy="300910"/>
          </a:xfrm>
          <a:custGeom>
            <a:avLst>
              <a:gd name="f0" fmla="val 2014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172C5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asellaDiTesto 3">
            <a:extLst>
              <a:ext uri="{FF2B5EF4-FFF2-40B4-BE49-F238E27FC236}">
                <a16:creationId xmlns:a16="http://schemas.microsoft.com/office/drawing/2014/main" id="{3227C349-A788-3FE2-A1AE-55395A73AA7C}"/>
              </a:ext>
            </a:extLst>
          </p:cNvPr>
          <p:cNvSpPr txBox="1"/>
          <p:nvPr/>
        </p:nvSpPr>
        <p:spPr>
          <a:xfrm>
            <a:off x="439896" y="688016"/>
            <a:ext cx="8450912" cy="61863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u="none" strike="noStrike" dirty="0">
                <a:latin typeface="CeraPRO-Medium"/>
                <a:hlinkClick r:id="rId2"/>
              </a:rPr>
              <a:t>Wolf Moon</a:t>
            </a:r>
            <a:endParaRPr lang="it-IT" sz="1800" dirty="0"/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                                   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kern="0" dirty="0">
                <a:solidFill>
                  <a:srgbClr val="000000"/>
                </a:solidFill>
                <a:latin typeface="Calibri"/>
              </a:rPr>
              <a:t>                                                      </a:t>
            </a:r>
            <a:r>
              <a:rPr lang="it-IT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FULL MOON CALENDAR 2023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                WHEN IS NEXT FULL MOON?</a:t>
            </a:r>
            <a:r>
              <a:rPr lang="en-US" b="0" i="0" dirty="0">
                <a:solidFill>
                  <a:srgbClr val="1F2423"/>
                </a:solidFill>
                <a:effectLst/>
                <a:latin typeface="var(--global-heading-font-family)"/>
              </a:rPr>
              <a:t> What are the names of 2023 full moons?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FF99DB68-7CA3-4CD3-CBF7-A33B9D860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652348"/>
              </p:ext>
            </p:extLst>
          </p:nvPr>
        </p:nvGraphicFramePr>
        <p:xfrm>
          <a:off x="1423594" y="2197957"/>
          <a:ext cx="7090534" cy="429646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3545267">
                  <a:extLst>
                    <a:ext uri="{9D8B030D-6E8A-4147-A177-3AD203B41FA5}">
                      <a16:colId xmlns:a16="http://schemas.microsoft.com/office/drawing/2014/main" val="1312804950"/>
                    </a:ext>
                  </a:extLst>
                </a:gridCol>
                <a:gridCol w="3545267">
                  <a:extLst>
                    <a:ext uri="{9D8B030D-6E8A-4147-A177-3AD203B41FA5}">
                      <a16:colId xmlns:a16="http://schemas.microsoft.com/office/drawing/2014/main" val="2898409001"/>
                    </a:ext>
                  </a:extLst>
                </a:gridCol>
              </a:tblGrid>
              <a:tr h="281534">
                <a:tc>
                  <a:txBody>
                    <a:bodyPr/>
                    <a:lstStyle/>
                    <a:p>
                      <a:pPr lvl="0" algn="l" fontAlgn="auto"/>
                      <a:r>
                        <a:rPr lang="en-US" sz="1500" dirty="0">
                          <a:latin typeface="var(--font-bold)"/>
                        </a:rPr>
                        <a:t>Full Moon date and time  </a:t>
                      </a:r>
                    </a:p>
                  </a:txBody>
                  <a:tcPr marL="78300" marR="78300" marT="39145" marB="39145" anchor="ctr"/>
                </a:tc>
                <a:tc>
                  <a:txBody>
                    <a:bodyPr/>
                    <a:lstStyle/>
                    <a:p>
                      <a:pPr lvl="0" algn="l" fontAlgn="auto"/>
                      <a:r>
                        <a:rPr lang="it-IT" sz="1500">
                          <a:latin typeface="var(--font-bold)"/>
                        </a:rPr>
                        <a:t>Full Moon name</a:t>
                      </a:r>
                    </a:p>
                  </a:txBody>
                  <a:tcPr marL="78300" marR="78300" marT="39145" marB="39145" anchor="ctr"/>
                </a:tc>
                <a:extLst>
                  <a:ext uri="{0D108BD9-81ED-4DB2-BD59-A6C34878D82A}">
                    <a16:rowId xmlns:a16="http://schemas.microsoft.com/office/drawing/2014/main" val="640617194"/>
                  </a:ext>
                </a:extLst>
              </a:tr>
              <a:tr h="281534"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 dirty="0"/>
                        <a:t>6 </a:t>
                      </a:r>
                      <a:r>
                        <a:rPr lang="it-IT" sz="1500" dirty="0" err="1"/>
                        <a:t>January</a:t>
                      </a:r>
                      <a:r>
                        <a:rPr lang="it-IT" sz="1500" dirty="0"/>
                        <a:t> (11.07pm)</a:t>
                      </a:r>
                    </a:p>
                  </a:txBody>
                  <a:tcPr marL="78300" marR="78300" marT="39145" marB="39145" anchor="ctr"/>
                </a:tc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 u="none" strike="noStrike" dirty="0">
                          <a:latin typeface="CeraPRO-Medium"/>
                          <a:hlinkClick r:id="rId2"/>
                        </a:rPr>
                        <a:t>Wolf Moon</a:t>
                      </a:r>
                      <a:endParaRPr lang="it-IT" sz="1500" dirty="0"/>
                    </a:p>
                  </a:txBody>
                  <a:tcPr marL="78300" marR="78300" marT="39145" marB="39145" anchor="ctr"/>
                </a:tc>
                <a:extLst>
                  <a:ext uri="{0D108BD9-81ED-4DB2-BD59-A6C34878D82A}">
                    <a16:rowId xmlns:a16="http://schemas.microsoft.com/office/drawing/2014/main" val="662654281"/>
                  </a:ext>
                </a:extLst>
              </a:tr>
              <a:tr h="281534"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 dirty="0"/>
                        <a:t>5 </a:t>
                      </a:r>
                      <a:r>
                        <a:rPr lang="it-IT" sz="1500" dirty="0" err="1"/>
                        <a:t>February</a:t>
                      </a:r>
                      <a:r>
                        <a:rPr lang="it-IT" sz="1500" dirty="0"/>
                        <a:t> (6.28pm)</a:t>
                      </a:r>
                    </a:p>
                  </a:txBody>
                  <a:tcPr marL="78300" marR="78300" marT="39145" marB="39145" anchor="ctr"/>
                </a:tc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 u="none" strike="noStrike" dirty="0">
                          <a:latin typeface="CeraPRO-Medium"/>
                          <a:hlinkClick r:id="rId2"/>
                        </a:rPr>
                        <a:t>Snow Moon</a:t>
                      </a:r>
                      <a:endParaRPr lang="it-IT" sz="1500" dirty="0"/>
                    </a:p>
                  </a:txBody>
                  <a:tcPr marL="78300" marR="78300" marT="39145" marB="39145" anchor="ctr"/>
                </a:tc>
                <a:extLst>
                  <a:ext uri="{0D108BD9-81ED-4DB2-BD59-A6C34878D82A}">
                    <a16:rowId xmlns:a16="http://schemas.microsoft.com/office/drawing/2014/main" val="4023792172"/>
                  </a:ext>
                </a:extLst>
              </a:tr>
              <a:tr h="281534"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/>
                        <a:t>7 March (12.40pm)</a:t>
                      </a:r>
                    </a:p>
                  </a:txBody>
                  <a:tcPr marL="78300" marR="78300" marT="39145" marB="39145" anchor="ctr"/>
                </a:tc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 u="none" strike="noStrike" dirty="0">
                          <a:latin typeface="CeraPRO-Medium"/>
                          <a:hlinkClick r:id="rId2"/>
                        </a:rPr>
                        <a:t>Worm Moon</a:t>
                      </a:r>
                      <a:endParaRPr lang="it-IT" sz="1500" dirty="0"/>
                    </a:p>
                  </a:txBody>
                  <a:tcPr marL="78300" marR="78300" marT="39145" marB="39145" anchor="ctr"/>
                </a:tc>
                <a:extLst>
                  <a:ext uri="{0D108BD9-81ED-4DB2-BD59-A6C34878D82A}">
                    <a16:rowId xmlns:a16="http://schemas.microsoft.com/office/drawing/2014/main" val="1421833166"/>
                  </a:ext>
                </a:extLst>
              </a:tr>
              <a:tr h="281534"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 dirty="0"/>
                        <a:t>6 April (5.34am)</a:t>
                      </a:r>
                    </a:p>
                  </a:txBody>
                  <a:tcPr marL="78300" marR="78300" marT="39145" marB="39145" anchor="ctr"/>
                </a:tc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 u="none" strike="noStrike" dirty="0">
                          <a:latin typeface="CeraPRO-Medium"/>
                          <a:hlinkClick r:id="rId2" tooltip="What are the names of full moons throughout the year?"/>
                        </a:rPr>
                        <a:t>Pink Moon</a:t>
                      </a:r>
                      <a:endParaRPr lang="it-IT" sz="1500" dirty="0"/>
                    </a:p>
                  </a:txBody>
                  <a:tcPr marL="78300" marR="78300" marT="39145" marB="39145" anchor="ctr"/>
                </a:tc>
                <a:extLst>
                  <a:ext uri="{0D108BD9-81ED-4DB2-BD59-A6C34878D82A}">
                    <a16:rowId xmlns:a16="http://schemas.microsoft.com/office/drawing/2014/main" val="1012909559"/>
                  </a:ext>
                </a:extLst>
              </a:tr>
              <a:tr h="281534"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/>
                        <a:t>5 May (6.34pm)</a:t>
                      </a:r>
                    </a:p>
                  </a:txBody>
                  <a:tcPr marL="78300" marR="78300" marT="39145" marB="39145" anchor="ctr"/>
                </a:tc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 u="none" strike="noStrike">
                          <a:latin typeface="CeraPRO-Medium"/>
                          <a:hlinkClick r:id="rId2"/>
                        </a:rPr>
                        <a:t>Flower Moon</a:t>
                      </a:r>
                      <a:endParaRPr lang="it-IT" sz="1500"/>
                    </a:p>
                  </a:txBody>
                  <a:tcPr marL="78300" marR="78300" marT="39145" marB="39145" anchor="ctr"/>
                </a:tc>
                <a:extLst>
                  <a:ext uri="{0D108BD9-81ED-4DB2-BD59-A6C34878D82A}">
                    <a16:rowId xmlns:a16="http://schemas.microsoft.com/office/drawing/2014/main" val="180074506"/>
                  </a:ext>
                </a:extLst>
              </a:tr>
              <a:tr h="281534"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/>
                        <a:t>4 June (4.41am)</a:t>
                      </a:r>
                    </a:p>
                  </a:txBody>
                  <a:tcPr marL="78300" marR="78300" marT="39145" marB="39145" anchor="ctr"/>
                </a:tc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 u="none" strike="noStrike" dirty="0" err="1">
                          <a:latin typeface="CeraPRO-Medium"/>
                          <a:hlinkClick r:id="rId2" tooltip="What are the names of full moons throughout the year?"/>
                        </a:rPr>
                        <a:t>Strawberry</a:t>
                      </a:r>
                      <a:r>
                        <a:rPr lang="it-IT" sz="1500" u="none" strike="noStrike" dirty="0">
                          <a:latin typeface="CeraPRO-Medium"/>
                          <a:hlinkClick r:id="rId2" tooltip="What are the names of full moons throughout the year?"/>
                        </a:rPr>
                        <a:t> Moon</a:t>
                      </a:r>
                      <a:endParaRPr lang="it-IT" sz="1500" dirty="0"/>
                    </a:p>
                  </a:txBody>
                  <a:tcPr marL="78300" marR="78300" marT="39145" marB="39145" anchor="ctr"/>
                </a:tc>
                <a:extLst>
                  <a:ext uri="{0D108BD9-81ED-4DB2-BD59-A6C34878D82A}">
                    <a16:rowId xmlns:a16="http://schemas.microsoft.com/office/drawing/2014/main" val="1021680722"/>
                  </a:ext>
                </a:extLst>
              </a:tr>
              <a:tr h="281534"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/>
                        <a:t>3 July (12.38pm)</a:t>
                      </a:r>
                    </a:p>
                  </a:txBody>
                  <a:tcPr marL="78300" marR="78300" marT="39145" marB="39145" anchor="ctr"/>
                </a:tc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 u="none" strike="noStrike" dirty="0">
                          <a:latin typeface="CeraPRO-Medium"/>
                          <a:hlinkClick r:id="rId2"/>
                        </a:rPr>
                        <a:t>Buck Moon</a:t>
                      </a:r>
                      <a:endParaRPr lang="it-IT" sz="1500" dirty="0"/>
                    </a:p>
                  </a:txBody>
                  <a:tcPr marL="78300" marR="78300" marT="39145" marB="39145" anchor="ctr"/>
                </a:tc>
                <a:extLst>
                  <a:ext uri="{0D108BD9-81ED-4DB2-BD59-A6C34878D82A}">
                    <a16:rowId xmlns:a16="http://schemas.microsoft.com/office/drawing/2014/main" val="1832499299"/>
                  </a:ext>
                </a:extLst>
              </a:tr>
              <a:tr h="281534"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/>
                        <a:t>1 August (7.31pm)</a:t>
                      </a:r>
                    </a:p>
                  </a:txBody>
                  <a:tcPr marL="78300" marR="78300" marT="39145" marB="39145" anchor="ctr"/>
                </a:tc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 b="0" u="none" strike="noStrike">
                          <a:latin typeface="CeraPRO-Medium"/>
                          <a:hlinkClick r:id="rId2"/>
                        </a:rPr>
                        <a:t>Sturgeon Moon</a:t>
                      </a:r>
                      <a:r>
                        <a:rPr lang="it-IT" sz="1500" b="0">
                          <a:latin typeface="var(--font-normal)"/>
                        </a:rPr>
                        <a:t> (</a:t>
                      </a:r>
                      <a:r>
                        <a:rPr lang="it-IT" sz="1500" b="0" u="none" strike="noStrike">
                          <a:latin typeface="CeraPRO-Medium"/>
                          <a:hlinkClick r:id="rId3"/>
                        </a:rPr>
                        <a:t>supermoon</a:t>
                      </a:r>
                      <a:r>
                        <a:rPr lang="it-IT" sz="1500" b="0">
                          <a:latin typeface="var(--font-normal)"/>
                        </a:rPr>
                        <a:t>)</a:t>
                      </a:r>
                    </a:p>
                  </a:txBody>
                  <a:tcPr marL="78300" marR="78300" marT="39145" marB="39145" anchor="ctr"/>
                </a:tc>
                <a:extLst>
                  <a:ext uri="{0D108BD9-81ED-4DB2-BD59-A6C34878D82A}">
                    <a16:rowId xmlns:a16="http://schemas.microsoft.com/office/drawing/2014/main" val="3677160185"/>
                  </a:ext>
                </a:extLst>
              </a:tr>
              <a:tr h="281534"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/>
                        <a:t>31 August (2.35am)</a:t>
                      </a:r>
                    </a:p>
                  </a:txBody>
                  <a:tcPr marL="78300" marR="78300" marT="39145" marB="39145" anchor="ctr"/>
                </a:tc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 u="none" strike="noStrike" dirty="0">
                          <a:latin typeface="CeraPRO-Medium"/>
                          <a:hlinkClick r:id="rId4"/>
                        </a:rPr>
                        <a:t>Blue Moon</a:t>
                      </a:r>
                      <a:r>
                        <a:rPr lang="it-IT" sz="1500" dirty="0"/>
                        <a:t> (</a:t>
                      </a:r>
                      <a:r>
                        <a:rPr lang="it-IT" sz="1500" u="none" strike="noStrike" dirty="0" err="1">
                          <a:latin typeface="CeraPRO-Medium"/>
                          <a:hlinkClick r:id="rId3"/>
                        </a:rPr>
                        <a:t>supermoon</a:t>
                      </a:r>
                      <a:r>
                        <a:rPr lang="it-IT" sz="1500" dirty="0"/>
                        <a:t>)</a:t>
                      </a:r>
                    </a:p>
                  </a:txBody>
                  <a:tcPr marL="78300" marR="78300" marT="39145" marB="39145" anchor="ctr"/>
                </a:tc>
                <a:extLst>
                  <a:ext uri="{0D108BD9-81ED-4DB2-BD59-A6C34878D82A}">
                    <a16:rowId xmlns:a16="http://schemas.microsoft.com/office/drawing/2014/main" val="1463446080"/>
                  </a:ext>
                </a:extLst>
              </a:tr>
              <a:tr h="281534"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/>
                        <a:t>29 September (10.57am)</a:t>
                      </a:r>
                    </a:p>
                  </a:txBody>
                  <a:tcPr marL="78300" marR="78300" marT="39145" marB="39145" anchor="ctr"/>
                </a:tc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 u="none" strike="noStrike">
                          <a:latin typeface="CeraPRO-Medium"/>
                          <a:hlinkClick r:id="rId2"/>
                        </a:rPr>
                        <a:t>Corn/Harvest</a:t>
                      </a:r>
                      <a:r>
                        <a:rPr lang="it-IT" sz="1500"/>
                        <a:t> Moon</a:t>
                      </a:r>
                    </a:p>
                  </a:txBody>
                  <a:tcPr marL="78300" marR="78300" marT="39145" marB="39145" anchor="ctr"/>
                </a:tc>
                <a:extLst>
                  <a:ext uri="{0D108BD9-81ED-4DB2-BD59-A6C34878D82A}">
                    <a16:rowId xmlns:a16="http://schemas.microsoft.com/office/drawing/2014/main" val="1469337888"/>
                  </a:ext>
                </a:extLst>
              </a:tr>
              <a:tr h="281534"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/>
                        <a:t>28 October (9.24pm)</a:t>
                      </a:r>
                    </a:p>
                  </a:txBody>
                  <a:tcPr marL="78300" marR="78300" marT="39145" marB="39145" anchor="ctr"/>
                </a:tc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 u="none" strike="noStrike">
                          <a:latin typeface="CeraPRO-Medium"/>
                          <a:hlinkClick r:id="rId2"/>
                        </a:rPr>
                        <a:t>Hunter's Moon</a:t>
                      </a:r>
                      <a:endParaRPr lang="it-IT" sz="1500"/>
                    </a:p>
                  </a:txBody>
                  <a:tcPr marL="78300" marR="78300" marT="39145" marB="39145" anchor="ctr"/>
                </a:tc>
                <a:extLst>
                  <a:ext uri="{0D108BD9-81ED-4DB2-BD59-A6C34878D82A}">
                    <a16:rowId xmlns:a16="http://schemas.microsoft.com/office/drawing/2014/main" val="548395132"/>
                  </a:ext>
                </a:extLst>
              </a:tr>
              <a:tr h="281534"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/>
                        <a:t>27 November (9.16am)</a:t>
                      </a:r>
                    </a:p>
                  </a:txBody>
                  <a:tcPr marL="78300" marR="78300" marT="39145" marB="39145" anchor="ctr"/>
                </a:tc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 u="none" strike="noStrike">
                          <a:latin typeface="CeraPRO-Medium"/>
                          <a:hlinkClick r:id="rId2"/>
                        </a:rPr>
                        <a:t>Beaver Moon</a:t>
                      </a:r>
                      <a:endParaRPr lang="it-IT" sz="1500"/>
                    </a:p>
                  </a:txBody>
                  <a:tcPr marL="78300" marR="78300" marT="39145" marB="39145" anchor="ctr"/>
                </a:tc>
                <a:extLst>
                  <a:ext uri="{0D108BD9-81ED-4DB2-BD59-A6C34878D82A}">
                    <a16:rowId xmlns:a16="http://schemas.microsoft.com/office/drawing/2014/main" val="755214320"/>
                  </a:ext>
                </a:extLst>
              </a:tr>
              <a:tr h="281534"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 dirty="0"/>
                        <a:t>27 </a:t>
                      </a:r>
                      <a:r>
                        <a:rPr lang="it-IT" sz="1500" dirty="0" err="1"/>
                        <a:t>December</a:t>
                      </a:r>
                      <a:r>
                        <a:rPr lang="it-IT" sz="1500" dirty="0"/>
                        <a:t> (12.33am)</a:t>
                      </a:r>
                    </a:p>
                  </a:txBody>
                  <a:tcPr marL="78300" marR="78300" marT="39145" marB="39145" anchor="ctr"/>
                </a:tc>
                <a:tc>
                  <a:txBody>
                    <a:bodyPr/>
                    <a:lstStyle/>
                    <a:p>
                      <a:pPr lvl="0" fontAlgn="auto"/>
                      <a:r>
                        <a:rPr lang="it-IT" sz="1500" u="none" strike="noStrike" dirty="0" err="1">
                          <a:latin typeface="CeraPRO-Medium"/>
                          <a:hlinkClick r:id="rId2"/>
                        </a:rPr>
                        <a:t>Cold</a:t>
                      </a:r>
                      <a:r>
                        <a:rPr lang="it-IT" sz="1500" u="none" strike="noStrike" dirty="0">
                          <a:latin typeface="CeraPRO-Medium"/>
                          <a:hlinkClick r:id="rId2"/>
                        </a:rPr>
                        <a:t> Moon</a:t>
                      </a:r>
                      <a:endParaRPr lang="it-IT" sz="1500" dirty="0"/>
                    </a:p>
                  </a:txBody>
                  <a:tcPr marL="78300" marR="78300" marT="39145" marB="39145" anchor="ctr"/>
                </a:tc>
                <a:extLst>
                  <a:ext uri="{0D108BD9-81ED-4DB2-BD59-A6C34878D82A}">
                    <a16:rowId xmlns:a16="http://schemas.microsoft.com/office/drawing/2014/main" val="3246222744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9BDDE79E-7B84-4D42-F134-57020F06B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053" y="4772598"/>
            <a:ext cx="1566497" cy="10891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C23FA2F-AF5A-FE3C-ECB0-335BB33D83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28" y="3335752"/>
            <a:ext cx="1563422" cy="11855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A788FEE-0C70-5068-5439-65A50DC620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2" y="1006618"/>
            <a:ext cx="1170432" cy="87477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2215482-C08B-DD02-8DE6-C1B94C8FB8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14" y="190082"/>
            <a:ext cx="1177896" cy="99586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7EEADDC-90D2-4FFE-ECD6-BD818CE63F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91" y="13658"/>
            <a:ext cx="1716674" cy="174307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60F11FD-03DB-4224-33FB-CF2350D7509A}"/>
              </a:ext>
            </a:extLst>
          </p:cNvPr>
          <p:cNvSpPr txBox="1"/>
          <p:nvPr/>
        </p:nvSpPr>
        <p:spPr>
          <a:xfrm>
            <a:off x="4302611" y="488170"/>
            <a:ext cx="142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/>
            <a:r>
              <a:rPr lang="it-IT" sz="1800" u="none" strike="noStrike" dirty="0">
                <a:latin typeface="CeraPRO-Medium"/>
                <a:hlinkClick r:id="rId2"/>
              </a:rPr>
              <a:t>Snow Moon</a:t>
            </a:r>
            <a:endParaRPr lang="it-IT" sz="18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ADB0B0B-D12D-7C7C-E5D7-816165B2596E}"/>
              </a:ext>
            </a:extLst>
          </p:cNvPr>
          <p:cNvSpPr txBox="1"/>
          <p:nvPr/>
        </p:nvSpPr>
        <p:spPr>
          <a:xfrm>
            <a:off x="8756176" y="1730967"/>
            <a:ext cx="5039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/>
            <a:r>
              <a:rPr lang="it-IT" sz="1800" u="none" strike="noStrike" dirty="0">
                <a:latin typeface="CeraPRO-Medium"/>
                <a:hlinkClick r:id="rId2" tooltip="What are the names of full moons throughout the year?"/>
              </a:rPr>
              <a:t>Pink Moon</a:t>
            </a:r>
            <a:endParaRPr lang="it-IT" sz="1800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E1E729F-EB9B-2026-70D3-7B9574C5F0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16" y="29390"/>
            <a:ext cx="1598285" cy="977228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299C277-D90C-CD32-D02A-4C9253FF4BCB}"/>
              </a:ext>
            </a:extLst>
          </p:cNvPr>
          <p:cNvSpPr txBox="1"/>
          <p:nvPr/>
        </p:nvSpPr>
        <p:spPr>
          <a:xfrm>
            <a:off x="8965323" y="5869094"/>
            <a:ext cx="8326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/>
            <a:r>
              <a:rPr lang="it-IT" sz="1800" u="none" strike="noStrike" dirty="0">
                <a:latin typeface="CeraPRO-Medium"/>
                <a:hlinkClick r:id="rId4"/>
              </a:rPr>
              <a:t>Blue Moon</a:t>
            </a:r>
            <a:r>
              <a:rPr lang="it-IT" sz="1800" dirty="0"/>
              <a:t> (</a:t>
            </a:r>
            <a:r>
              <a:rPr lang="it-IT" sz="1800" u="none" strike="noStrike" dirty="0" err="1">
                <a:latin typeface="CeraPRO-Medium"/>
                <a:hlinkClick r:id="rId3"/>
              </a:rPr>
              <a:t>supermoon</a:t>
            </a:r>
            <a:r>
              <a:rPr lang="it-IT" sz="1800" dirty="0"/>
              <a:t>)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20810FA9-FB7A-1BF5-4B07-62A8353487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28" y="2108703"/>
            <a:ext cx="1566497" cy="108078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8">
            <a:extLst>
              <a:ext uri="{FF2B5EF4-FFF2-40B4-BE49-F238E27FC236}">
                <a16:creationId xmlns:a16="http://schemas.microsoft.com/office/drawing/2014/main" id="{CBFC5C92-B133-131F-585A-B1022083D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9" y="0"/>
            <a:ext cx="9553907" cy="78143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>
            <a:extLst>
              <a:ext uri="{FF2B5EF4-FFF2-40B4-BE49-F238E27FC236}">
                <a16:creationId xmlns:a16="http://schemas.microsoft.com/office/drawing/2014/main" id="{83938E57-F210-7643-AAD7-986B35F7D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93" y="-93515"/>
            <a:ext cx="4252316" cy="75596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32873C4-DACE-C8FC-16EE-2BE7B5353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699" y="2"/>
            <a:ext cx="4252316" cy="75596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225C768-6D83-53AC-F3B3-48F3C173E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6" y="0"/>
            <a:ext cx="4624553" cy="75596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2D02C42-876D-CE1A-C553-0421C1FC0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73" y="145875"/>
            <a:ext cx="4728068" cy="191415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1949028-3950-4D96-269F-13218A213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6642" b="-39114"/>
          <a:stretch/>
        </p:blipFill>
        <p:spPr>
          <a:xfrm>
            <a:off x="5391806" y="3597274"/>
            <a:ext cx="4951577" cy="39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31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627E074-484C-8A80-6501-FAF146B7E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3090"/>
            <a:ext cx="9901949" cy="102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82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gradFill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F1317A6E-0DEB-D880-2389-045663780090}"/>
              </a:ext>
            </a:extLst>
          </p:cNvPr>
          <p:cNvGraphicFramePr>
            <a:graphicFrameLocks noGrp="1"/>
          </p:cNvGraphicFramePr>
          <p:nvPr/>
        </p:nvGraphicFramePr>
        <p:xfrm>
          <a:off x="0" y="840827"/>
          <a:ext cx="10080618" cy="693682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585493">
                  <a:extLst>
                    <a:ext uri="{9D8B030D-6E8A-4147-A177-3AD203B41FA5}">
                      <a16:colId xmlns:a16="http://schemas.microsoft.com/office/drawing/2014/main" val="88654953"/>
                    </a:ext>
                  </a:extLst>
                </a:gridCol>
                <a:gridCol w="2498369">
                  <a:extLst>
                    <a:ext uri="{9D8B030D-6E8A-4147-A177-3AD203B41FA5}">
                      <a16:colId xmlns:a16="http://schemas.microsoft.com/office/drawing/2014/main" val="2523968908"/>
                    </a:ext>
                  </a:extLst>
                </a:gridCol>
                <a:gridCol w="2321030">
                  <a:extLst>
                    <a:ext uri="{9D8B030D-6E8A-4147-A177-3AD203B41FA5}">
                      <a16:colId xmlns:a16="http://schemas.microsoft.com/office/drawing/2014/main" val="1577440124"/>
                    </a:ext>
                  </a:extLst>
                </a:gridCol>
                <a:gridCol w="2675726">
                  <a:extLst>
                    <a:ext uri="{9D8B030D-6E8A-4147-A177-3AD203B41FA5}">
                      <a16:colId xmlns:a16="http://schemas.microsoft.com/office/drawing/2014/main" val="578930354"/>
                    </a:ext>
                  </a:extLst>
                </a:gridCol>
              </a:tblGrid>
              <a:tr h="785295">
                <a:tc>
                  <a:txBody>
                    <a:bodyPr/>
                    <a:lstStyle/>
                    <a:p>
                      <a:pPr lvl="0"/>
                      <a:r>
                        <a:rPr lang="en-US" sz="3200" kern="1200"/>
                        <a:t>CONTENT</a:t>
                      </a:r>
                      <a:endParaRPr lang="it-IT" sz="3200" kern="1200"/>
                    </a:p>
                    <a:p>
                      <a:pPr lvl="0"/>
                      <a:r>
                        <a:rPr lang="en-US" sz="800" kern="1200"/>
                        <a:t> </a:t>
                      </a:r>
                      <a:endParaRPr lang="it-IT" sz="800" kern="1200">
                        <a:latin typeface="Liberation Serif"/>
                        <a:ea typeface="SimSun" pitchFamily="2"/>
                        <a:cs typeface="Mangal" pitchFamily="18"/>
                      </a:endParaRPr>
                    </a:p>
                  </a:txBody>
                  <a:tcPr marL="24030" marR="24030" marT="24030" marB="24030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800" kern="1200"/>
                        <a:t> </a:t>
                      </a:r>
                      <a:r>
                        <a:rPr lang="en-US" sz="3200" kern="1200"/>
                        <a:t>COGNITION</a:t>
                      </a:r>
                      <a:endParaRPr lang="it-IT" sz="3200" kern="1200"/>
                    </a:p>
                    <a:p>
                      <a:pPr lvl="0"/>
                      <a:endParaRPr lang="it-IT" sz="800" kern="1200">
                        <a:latin typeface="Liberation Serif"/>
                        <a:ea typeface="SimSun" pitchFamily="2"/>
                        <a:cs typeface="Mangal" pitchFamily="18"/>
                      </a:endParaRPr>
                    </a:p>
                  </a:txBody>
                  <a:tcPr marL="24030" marR="24030" marT="24030" marB="2403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3200" kern="1200"/>
                        <a:t>CULTURE</a:t>
                      </a:r>
                      <a:endParaRPr lang="it-IT" sz="3200" kern="1200"/>
                    </a:p>
                    <a:p>
                      <a:pPr lvl="0"/>
                      <a:r>
                        <a:rPr lang="en-US" sz="800" kern="1200"/>
                        <a:t> </a:t>
                      </a:r>
                      <a:endParaRPr lang="it-IT" sz="800" kern="1200">
                        <a:latin typeface="Liberation Serif"/>
                        <a:ea typeface="SimSun" pitchFamily="2"/>
                        <a:cs typeface="Mangal" pitchFamily="18"/>
                      </a:endParaRPr>
                    </a:p>
                  </a:txBody>
                  <a:tcPr marL="24030" marR="24030" marT="24030" marB="2403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400" kern="1200"/>
                        <a:t>COMMUNICATION</a:t>
                      </a:r>
                      <a:endParaRPr lang="it-IT" sz="2400" kern="1200"/>
                    </a:p>
                    <a:p>
                      <a:pPr lvl="0"/>
                      <a:r>
                        <a:rPr lang="en-US" sz="2400" kern="1200"/>
                        <a:t> </a:t>
                      </a:r>
                      <a:endParaRPr lang="it-IT" sz="2400" kern="1200">
                        <a:latin typeface="Liberation Serif"/>
                        <a:ea typeface="SimSun" pitchFamily="2"/>
                        <a:cs typeface="Mangal" pitchFamily="18"/>
                      </a:endParaRPr>
                    </a:p>
                  </a:txBody>
                  <a:tcPr marL="24030" marR="24030" marT="24030" marB="24030"/>
                </a:tc>
                <a:extLst>
                  <a:ext uri="{0D108BD9-81ED-4DB2-BD59-A6C34878D82A}">
                    <a16:rowId xmlns:a16="http://schemas.microsoft.com/office/drawing/2014/main" val="3206477393"/>
                  </a:ext>
                </a:extLst>
              </a:tr>
              <a:tr h="6151525">
                <a:tc>
                  <a:txBody>
                    <a:bodyPr/>
                    <a:lstStyle/>
                    <a:p>
                      <a:pPr lvl="0"/>
                      <a:r>
                        <a:rPr lang="en-US" sz="1600" kern="1200"/>
                        <a:t>I will teach:</a:t>
                      </a:r>
                      <a:endParaRPr lang="it-IT" sz="1600" kern="1200"/>
                    </a:p>
                    <a:p>
                      <a:pPr lvl="0"/>
                      <a:r>
                        <a:rPr lang="en-US" sz="1600" kern="1200"/>
                        <a:t> The moon</a:t>
                      </a:r>
                      <a:endParaRPr lang="it-IT" sz="1600" kern="1200"/>
                    </a:p>
                    <a:p>
                      <a:pPr marL="285750" lvl="0" indent="-285750">
                        <a:buSzPct val="100000"/>
                        <a:buChar char="-"/>
                      </a:pPr>
                      <a:r>
                        <a:rPr lang="en-US" sz="1600" kern="1200"/>
                        <a:t>Facts about moon</a:t>
                      </a:r>
                    </a:p>
                    <a:p>
                      <a:pPr marL="285750" lvl="0" indent="-285750">
                        <a:buSzPct val="100000"/>
                        <a:buChar char="-"/>
                      </a:pPr>
                      <a:r>
                        <a:rPr lang="en-US" sz="1600" kern="1200"/>
                        <a:t>Moon phases</a:t>
                      </a:r>
                    </a:p>
                    <a:p>
                      <a:pPr marL="285750" lvl="0" indent="-285750">
                        <a:buSzPct val="100000"/>
                        <a:buChar char="-"/>
                      </a:pPr>
                      <a:r>
                        <a:rPr lang="en-US" sz="1600" kern="1200"/>
                        <a:t>Moon  eclipse</a:t>
                      </a:r>
                    </a:p>
                    <a:p>
                      <a:pPr marL="285750" lvl="0" indent="-285750">
                        <a:buSzPct val="100000"/>
                        <a:buChar char="-"/>
                      </a:pPr>
                      <a:r>
                        <a:rPr lang="en-US" sz="1600" kern="1200"/>
                        <a:t>tides</a:t>
                      </a:r>
                      <a:endParaRPr lang="it-IT" sz="1600" kern="1200"/>
                    </a:p>
                    <a:p>
                      <a:pPr lvl="0" algn="ctr"/>
                      <a:r>
                        <a:rPr lang="en-US" sz="1600" kern="1200"/>
                        <a:t>Language aims :-Present simple . There is/ there are</a:t>
                      </a:r>
                    </a:p>
                    <a:p>
                      <a:pPr lvl="0" algn="ctr"/>
                      <a:r>
                        <a:rPr lang="en-US" sz="1600" kern="1200"/>
                        <a:t>Demonstratives </a:t>
                      </a:r>
                    </a:p>
                    <a:p>
                      <a:pPr lvl="0" algn="ctr"/>
                      <a:r>
                        <a:rPr lang="en-US" sz="1600" kern="1200"/>
                        <a:t>. Ordinal numbers </a:t>
                      </a:r>
                      <a:endParaRPr lang="it-IT" sz="1600" kern="1200"/>
                    </a:p>
                    <a:p>
                      <a:pPr lvl="0"/>
                      <a:r>
                        <a:rPr lang="en-US" sz="1600" kern="1200"/>
                        <a:t>- Adjectives :low- hight, full, new</a:t>
                      </a:r>
                      <a:endParaRPr lang="it-IT" sz="1600" kern="1200"/>
                    </a:p>
                    <a:p>
                      <a:pPr lvl="0"/>
                      <a:r>
                        <a:rPr lang="en-US" sz="1600" kern="1200"/>
                        <a:t>-Days of the week: Sunday. Monday- Tuesday-Wednesday-Thursday Friday Saturday</a:t>
                      </a:r>
                    </a:p>
                    <a:p>
                      <a:pPr lvl="0"/>
                      <a:r>
                        <a:rPr lang="en-US" sz="1600" kern="1200"/>
                        <a:t>Preposition of place :behind ,between, on, in front of . Lessico </a:t>
                      </a:r>
                    </a:p>
                    <a:p>
                      <a:pPr lvl="0"/>
                      <a:r>
                        <a:rPr lang="en-US" sz="1600" kern="1200"/>
                        <a:t>”To orbit” – Turn around  bright  ” to rotate”, ”rotation” transaltion . Craters,Earth  Moon. Star. Sun. Tides.</a:t>
                      </a:r>
                      <a:endParaRPr lang="it-IT" sz="1600" kern="1200"/>
                    </a:p>
                    <a:p>
                      <a:pPr lvl="0"/>
                      <a:r>
                        <a:rPr lang="en-US" sz="800" kern="1200"/>
                        <a:t> </a:t>
                      </a:r>
                      <a:endParaRPr lang="it-IT" sz="800" kern="1200">
                        <a:latin typeface="Liberation Serif"/>
                        <a:ea typeface="SimSun" pitchFamily="2"/>
                        <a:cs typeface="Mangal" pitchFamily="18"/>
                      </a:endParaRPr>
                    </a:p>
                  </a:txBody>
                  <a:tcPr marL="24030" marR="24030" marT="24030" marB="2403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600" kern="1200"/>
                        <a:t> - Understanding the relationship between the moon and the Earth . Understanding  different features of  moon phases </a:t>
                      </a:r>
                      <a:endParaRPr lang="it-IT" sz="1600" kern="1200"/>
                    </a:p>
                    <a:p>
                      <a:pPr marL="285750" lvl="0" indent="-285750" algn="ctr">
                        <a:buSzPct val="100000"/>
                        <a:buChar char="-"/>
                      </a:pPr>
                      <a:r>
                        <a:rPr lang="en-US" sz="1600" kern="1200"/>
                        <a:t>Appling Knowledge about moon</a:t>
                      </a:r>
                    </a:p>
                    <a:p>
                      <a:pPr marL="0" lvl="0" indent="0" algn="ctr">
                        <a:buNone/>
                      </a:pPr>
                      <a:r>
                        <a:rPr lang="en-US" sz="1600" kern="1200"/>
                        <a:t> Knowing how to organize  the information regarding moon</a:t>
                      </a:r>
                      <a:endParaRPr lang="it-IT" sz="1600" kern="1200"/>
                    </a:p>
                    <a:p>
                      <a:pPr lvl="0" algn="ctr"/>
                      <a:r>
                        <a:rPr lang="en-US" sz="1600" kern="1200"/>
                        <a:t>- Recognize lunar phases</a:t>
                      </a:r>
                      <a:endParaRPr lang="it-IT" sz="1600" kern="1200"/>
                    </a:p>
                    <a:p>
                      <a:pPr lvl="0" algn="ctr"/>
                      <a:r>
                        <a:rPr lang="en-US" sz="1600" kern="1200"/>
                        <a:t>Remembering the  names of moon phases .</a:t>
                      </a:r>
                    </a:p>
                    <a:p>
                      <a:pPr marL="285750" lvl="0" indent="-285750" algn="ctr">
                        <a:buSzPct val="100000"/>
                        <a:buChar char="-"/>
                      </a:pPr>
                      <a:r>
                        <a:rPr lang="en-US" sz="1600" kern="1200"/>
                        <a:t>Draw the moon phases-</a:t>
                      </a:r>
                    </a:p>
                    <a:p>
                      <a:pPr marL="285750" lvl="0" indent="-285750" algn="ctr">
                        <a:buSzPct val="100000"/>
                        <a:buChar char="-"/>
                      </a:pPr>
                      <a:r>
                        <a:rPr lang="en-US" sz="1600" kern="1200"/>
                        <a:t>Recognize lunar eclipse</a:t>
                      </a:r>
                    </a:p>
                    <a:p>
                      <a:pPr marL="285750" lvl="0" indent="-285750" algn="ctr">
                        <a:buSzPct val="100000"/>
                        <a:buChar char="-"/>
                      </a:pPr>
                      <a:r>
                        <a:rPr lang="en-US" sz="1600" kern="1200"/>
                        <a:t> Knowing how to complete a on line game  on the information learned from the lessons - Knowing how to complete the phrases concerning the proposed text. Remember scientific words</a:t>
                      </a:r>
                      <a:endParaRPr lang="it-IT" sz="1600" kern="1200"/>
                    </a:p>
                    <a:p>
                      <a:pPr lvl="0"/>
                      <a:r>
                        <a:rPr lang="en-US" sz="800" kern="1200"/>
                        <a:t> </a:t>
                      </a:r>
                      <a:endParaRPr lang="it-IT" sz="800" kern="1200">
                        <a:latin typeface="Liberation Serif"/>
                        <a:ea typeface="SimSun" pitchFamily="2"/>
                        <a:cs typeface="Mangal" pitchFamily="18"/>
                      </a:endParaRPr>
                    </a:p>
                  </a:txBody>
                  <a:tcPr marL="24030" marR="24030" marT="24030" marB="24030"/>
                </a:tc>
                <a:tc>
                  <a:txBody>
                    <a:bodyPr/>
                    <a:lstStyle/>
                    <a:p>
                      <a:pPr marL="285750" lvl="0" indent="-285750">
                        <a:buSzPct val="100000"/>
                        <a:buChar char="-"/>
                      </a:pPr>
                      <a:r>
                        <a:rPr lang="en-US" sz="1800" kern="1200"/>
                        <a:t>Using the interactive board.</a:t>
                      </a:r>
                    </a:p>
                    <a:p>
                      <a:pPr marL="285750" lvl="0" indent="-285750">
                        <a:buSzPct val="100000"/>
                        <a:buChar char="-"/>
                      </a:pPr>
                      <a:r>
                        <a:rPr lang="en-US" sz="1800" kern="1200"/>
                        <a:t> Describing natural and scientific topics</a:t>
                      </a:r>
                      <a:endParaRPr lang="it-IT" sz="1800" kern="1200"/>
                    </a:p>
                    <a:p>
                      <a:pPr lvl="0"/>
                      <a:r>
                        <a:rPr lang="en-US" sz="800" kern="1200"/>
                        <a:t> </a:t>
                      </a:r>
                      <a:endParaRPr lang="it-IT" sz="800" kern="1200">
                        <a:latin typeface="Liberation Serif"/>
                        <a:ea typeface="SimSun" pitchFamily="2"/>
                        <a:cs typeface="Mangal" pitchFamily="18"/>
                      </a:endParaRPr>
                    </a:p>
                  </a:txBody>
                  <a:tcPr marL="24030" marR="24030" marT="24030" marB="2403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kern="1200"/>
                        <a:t>- Discuss and play in</a:t>
                      </a:r>
                    </a:p>
                    <a:p>
                      <a:pPr lvl="0"/>
                      <a:r>
                        <a:rPr lang="en-US" sz="2000" kern="1200"/>
                        <a:t>group/pairs.</a:t>
                      </a:r>
                    </a:p>
                    <a:p>
                      <a:pPr lvl="0"/>
                      <a:r>
                        <a:rPr lang="en-US" sz="2000" kern="1200"/>
                        <a:t>Understand a text and represent it.</a:t>
                      </a:r>
                      <a:endParaRPr lang="it-IT" sz="2000" kern="1200"/>
                    </a:p>
                    <a:p>
                      <a:pPr lvl="0"/>
                      <a:r>
                        <a:rPr lang="en-US" sz="2000" kern="1200"/>
                        <a:t>- Produce and describe an image inserted in a well predetermined context.</a:t>
                      </a:r>
                      <a:endParaRPr lang="it-IT" sz="2000" kern="1200"/>
                    </a:p>
                    <a:p>
                      <a:pPr lvl="0" algn="ctr"/>
                      <a:r>
                        <a:rPr lang="en-US" sz="2000" kern="1200"/>
                        <a:t>Analyzing relationships- Improve  language skills.</a:t>
                      </a:r>
                      <a:endParaRPr lang="it-IT" sz="2000" kern="1200"/>
                    </a:p>
                    <a:p>
                      <a:pPr lvl="0" algn="ctr"/>
                      <a:r>
                        <a:rPr lang="en-US" sz="2000" kern="1200"/>
                        <a:t>Drawing and Writing moon phases</a:t>
                      </a:r>
                    </a:p>
                    <a:p>
                      <a:pPr lvl="0" algn="ctr"/>
                      <a:r>
                        <a:rPr lang="en-US" sz="2000" kern="1200"/>
                        <a:t>Writing the date and the days of the week making a full moon calendar</a:t>
                      </a:r>
                      <a:endParaRPr lang="it-IT" sz="800" kern="1200">
                        <a:latin typeface="Liberation Serif"/>
                        <a:ea typeface="SimSun" pitchFamily="2"/>
                        <a:cs typeface="Mangal" pitchFamily="18"/>
                      </a:endParaRPr>
                    </a:p>
                  </a:txBody>
                  <a:tcPr marL="24030" marR="24030" marT="24030" marB="24030"/>
                </a:tc>
                <a:extLst>
                  <a:ext uri="{0D108BD9-81ED-4DB2-BD59-A6C34878D82A}">
                    <a16:rowId xmlns:a16="http://schemas.microsoft.com/office/drawing/2014/main" val="3245259421"/>
                  </a:ext>
                </a:extLst>
              </a:tr>
            </a:tbl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id="{F48CE95A-C583-23ED-9B30-B45A506217B1}"/>
              </a:ext>
            </a:extLst>
          </p:cNvPr>
          <p:cNvSpPr/>
          <p:nvPr/>
        </p:nvSpPr>
        <p:spPr>
          <a:xfrm>
            <a:off x="3678402" y="0"/>
            <a:ext cx="2723823" cy="92333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400" b="1" i="0" u="none" strike="noStrike" kern="1200" cap="none" spc="0" baseline="0">
                <a:solidFill>
                  <a:srgbClr val="000000"/>
                </a:solidFill>
                <a:effectLst>
                  <a:outerShdw dist="38095" dir="2639887">
                    <a:srgbClr val="333F50"/>
                  </a:outerShdw>
                </a:effectLst>
                <a:uFillTx/>
                <a:latin typeface="Calibri"/>
              </a:rPr>
              <a:t>4 C - CLIL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3208A10-0CC4-1560-9525-2DF877DDB71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" y="-1"/>
            <a:ext cx="10080624" cy="7559675"/>
          </a:xfrm>
          <a:prstGeom prst="rect">
            <a:avLst/>
          </a:prstGeom>
        </p:spPr>
      </p:pic>
      <p:sp>
        <p:nvSpPr>
          <p:cNvPr id="2" name="CasellaDiTesto 2">
            <a:extLst>
              <a:ext uri="{FF2B5EF4-FFF2-40B4-BE49-F238E27FC236}">
                <a16:creationId xmlns:a16="http://schemas.microsoft.com/office/drawing/2014/main" id="{67B347FD-17FA-3852-9009-A9216608A1F4}"/>
              </a:ext>
            </a:extLst>
          </p:cNvPr>
          <p:cNvSpPr txBox="1"/>
          <p:nvPr/>
        </p:nvSpPr>
        <p:spPr>
          <a:xfrm>
            <a:off x="333701" y="454657"/>
            <a:ext cx="5039706" cy="21236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40C28"/>
                </a:solidFill>
                <a:uFillTx/>
                <a:latin typeface="Google Sans"/>
              </a:rPr>
              <a:t>"</a:t>
            </a:r>
            <a:r>
              <a:rPr lang="en-US" sz="4400" b="0" i="0" u="none" strike="noStrike" kern="1200" cap="none" spc="0" baseline="0">
                <a:solidFill>
                  <a:srgbClr val="040C28"/>
                </a:solidFill>
                <a:uFillTx/>
                <a:latin typeface="Google Sans"/>
              </a:rPr>
              <a:t>One small step for a man, one giant leap for mankind”</a:t>
            </a:r>
            <a:endParaRPr lang="it-IT" sz="4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CasellaDiTesto 3">
            <a:extLst>
              <a:ext uri="{FF2B5EF4-FFF2-40B4-BE49-F238E27FC236}">
                <a16:creationId xmlns:a16="http://schemas.microsoft.com/office/drawing/2014/main" id="{60BAEDB6-A419-7BED-5549-CB8DF7A1784A}"/>
              </a:ext>
            </a:extLst>
          </p:cNvPr>
          <p:cNvSpPr txBox="1"/>
          <p:nvPr/>
        </p:nvSpPr>
        <p:spPr>
          <a:xfrm>
            <a:off x="73573" y="2578314"/>
            <a:ext cx="7564822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Le parole che pronunciò Armstrong quando scese sul suolo lunare furono :questo  è un piccolo passo per l'uomo, un grande passo per l'umanità.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2">
            <a:hlinkClick r:id="" action="ppaction://ole?verb=1"/>
            <a:extLst>
              <a:ext uri="{FF2B5EF4-FFF2-40B4-BE49-F238E27FC236}">
                <a16:creationId xmlns:a16="http://schemas.microsoft.com/office/drawing/2014/main" id="{8DC04D1C-565F-86C5-65C9-58A0D9EA76DB}"/>
              </a:ext>
            </a:extLst>
          </p:cNvPr>
          <p:cNvGraphicFramePr/>
          <p:nvPr/>
        </p:nvGraphicFramePr>
        <p:xfrm>
          <a:off x="123828" y="134938"/>
          <a:ext cx="17476790" cy="19383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7640300" imgH="13132308" progId="">
                  <p:embed/>
                </p:oleObj>
              </mc:Choice>
              <mc:Fallback>
                <p:oleObj name="Document" r:id="rId2" imgW="17640300" imgH="1313230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3828" y="134938"/>
                        <a:ext cx="17476790" cy="19383378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hlinkClick r:id="" action="ppaction://ole?verb=1"/>
            <a:extLst>
              <a:ext uri="{FF2B5EF4-FFF2-40B4-BE49-F238E27FC236}">
                <a16:creationId xmlns:a16="http://schemas.microsoft.com/office/drawing/2014/main" id="{465A8943-725F-7D76-DFF9-176A00EF7E9E}"/>
              </a:ext>
            </a:extLst>
          </p:cNvPr>
          <p:cNvGraphicFramePr/>
          <p:nvPr/>
        </p:nvGraphicFramePr>
        <p:xfrm>
          <a:off x="2421797" y="96816"/>
          <a:ext cx="17373600" cy="19213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7640300" imgH="13065252" progId="">
                  <p:embed/>
                </p:oleObj>
              </mc:Choice>
              <mc:Fallback>
                <p:oleObj name="Document" r:id="rId2" imgW="17640300" imgH="1306525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21797" y="96816"/>
                        <a:ext cx="17373600" cy="19213509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2">
            <a:extLst>
              <a:ext uri="{FF2B5EF4-FFF2-40B4-BE49-F238E27FC236}">
                <a16:creationId xmlns:a16="http://schemas.microsoft.com/office/drawing/2014/main" id="{0839BF83-9571-D53B-3FA2-C47321DA14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3600412"/>
              </p:ext>
            </p:extLst>
          </p:nvPr>
        </p:nvGraphicFramePr>
        <p:xfrm>
          <a:off x="269875" y="273050"/>
          <a:ext cx="9709150" cy="694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266373" imgH="7648902" progId="Word.Document.8">
                  <p:link updateAutomatic="1"/>
                </p:oleObj>
              </mc:Choice>
              <mc:Fallback>
                <p:oleObj name="Document" r:id="rId2" imgW="6266373" imgH="7648902" progId="Word.Document.8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9875" y="273050"/>
                        <a:ext cx="9709150" cy="6940550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C955CABA-3C92-3563-3EBE-D84E2F036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012" y="2211586"/>
            <a:ext cx="3174604" cy="313651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bg>
      <p:bgPr>
        <a:gradFill>
          <a:gsLst>
            <a:gs pos="0">
              <a:srgbClr val="FFF2CC"/>
            </a:gs>
            <a:gs pos="100000">
              <a:srgbClr val="FFFFFF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134CB0-C23F-6E44-4FB0-DFC13A8EC2CD}"/>
              </a:ext>
            </a:extLst>
          </p:cNvPr>
          <p:cNvSpPr txBox="1"/>
          <p:nvPr/>
        </p:nvSpPr>
        <p:spPr>
          <a:xfrm>
            <a:off x="2193444" y="-32726"/>
            <a:ext cx="4454371" cy="11224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600" b="1" i="0" u="none" strike="noStrike" kern="1200" cap="none" spc="0" baseline="0">
                <a:solidFill>
                  <a:srgbClr val="000066"/>
                </a:solidFill>
                <a:uFillTx/>
                <a:latin typeface="Old English Text MT" pitchFamily="66"/>
                <a:ea typeface="Droid Sans Fallback" pitchFamily="2"/>
                <a:cs typeface="FreeSans" pitchFamily="2"/>
              </a:rPr>
              <a:t>MOON</a:t>
            </a:r>
            <a:r>
              <a:rPr lang="it-IT" sz="6600" b="0" i="0" u="none" strike="noStrike" kern="1200" cap="none" spc="0" baseline="0">
                <a:solidFill>
                  <a:srgbClr val="000066"/>
                </a:solidFill>
                <a:uFillTx/>
                <a:latin typeface="Old English Text MT" pitchFamily="66"/>
                <a:ea typeface="Droid Sans Fallback" pitchFamily="2"/>
                <a:cs typeface="FreeSans" pitchFamily="2"/>
              </a:rPr>
              <a:t> </a:t>
            </a:r>
            <a:r>
              <a:rPr lang="it-IT" sz="3600" b="0" i="0" u="none" strike="noStrike" kern="1200" cap="none" spc="0" baseline="0">
                <a:solidFill>
                  <a:srgbClr val="000066"/>
                </a:solidFill>
                <a:uFillTx/>
                <a:latin typeface="Old English Text MT" pitchFamily="66"/>
                <a:ea typeface="Droid Sans Fallback" pitchFamily="2"/>
                <a:cs typeface="FreeSans" pitchFamily="2"/>
              </a:rPr>
              <a:t>facts </a:t>
            </a:r>
          </a:p>
        </p:txBody>
      </p:sp>
      <p:sp>
        <p:nvSpPr>
          <p:cNvPr id="3" name="CasellaDiTesto 3">
            <a:extLst>
              <a:ext uri="{FF2B5EF4-FFF2-40B4-BE49-F238E27FC236}">
                <a16:creationId xmlns:a16="http://schemas.microsoft.com/office/drawing/2014/main" id="{C6C32959-964A-567F-B514-02A98373AD46}"/>
              </a:ext>
            </a:extLst>
          </p:cNvPr>
          <p:cNvSpPr txBox="1"/>
          <p:nvPr/>
        </p:nvSpPr>
        <p:spPr>
          <a:xfrm>
            <a:off x="302273" y="1023405"/>
            <a:ext cx="7977728" cy="123644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The Moon is natural satellite.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It orbits around the Earth.</a:t>
            </a:r>
          </a:p>
        </p:txBody>
      </p:sp>
      <p:sp>
        <p:nvSpPr>
          <p:cNvPr id="4" name="CasellaDiTesto 5">
            <a:extLst>
              <a:ext uri="{FF2B5EF4-FFF2-40B4-BE49-F238E27FC236}">
                <a16:creationId xmlns:a16="http://schemas.microsoft.com/office/drawing/2014/main" id="{A0B40E63-64CC-B3AC-FE07-06E038AA8C15}"/>
              </a:ext>
            </a:extLst>
          </p:cNvPr>
          <p:cNvSpPr txBox="1"/>
          <p:nvPr/>
        </p:nvSpPr>
        <p:spPr>
          <a:xfrm>
            <a:off x="287999" y="1530906"/>
            <a:ext cx="7848158" cy="12735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200" b="1" i="0" u="none" strike="noStrike" kern="1200" cap="none" spc="0" baseline="0">
              <a:solidFill>
                <a:srgbClr val="000000"/>
              </a:solidFill>
              <a:uFillTx/>
              <a:latin typeface="Purisa" pitchFamily="18"/>
              <a:ea typeface="Droid Sans Fallback" pitchFamily="2"/>
              <a:cs typeface="FreeSans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The Moon moves in two ways:</a:t>
            </a:r>
          </a:p>
        </p:txBody>
      </p:sp>
      <p:sp>
        <p:nvSpPr>
          <p:cNvPr id="5" name="CasellaDiTesto 6">
            <a:extLst>
              <a:ext uri="{FF2B5EF4-FFF2-40B4-BE49-F238E27FC236}">
                <a16:creationId xmlns:a16="http://schemas.microsoft.com/office/drawing/2014/main" id="{329C4C42-522C-F8A7-D238-CA4260F6CDB4}"/>
              </a:ext>
            </a:extLst>
          </p:cNvPr>
          <p:cNvSpPr txBox="1"/>
          <p:nvPr/>
        </p:nvSpPr>
        <p:spPr>
          <a:xfrm>
            <a:off x="5855817" y="4450750"/>
            <a:ext cx="1583996" cy="3463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Droid Sans Fallback" pitchFamily="2"/>
                <a:cs typeface="FreeSans" pitchFamily="2"/>
              </a:rPr>
              <a:t>ROTATION</a:t>
            </a:r>
          </a:p>
        </p:txBody>
      </p:sp>
      <p:sp>
        <p:nvSpPr>
          <p:cNvPr id="6" name="Figura a mano libera: forma 7">
            <a:extLst>
              <a:ext uri="{FF2B5EF4-FFF2-40B4-BE49-F238E27FC236}">
                <a16:creationId xmlns:a16="http://schemas.microsoft.com/office/drawing/2014/main" id="{B67AE66C-A30C-93B0-88FA-2081453C9B42}"/>
              </a:ext>
            </a:extLst>
          </p:cNvPr>
          <p:cNvSpPr/>
          <p:nvPr/>
        </p:nvSpPr>
        <p:spPr>
          <a:xfrm>
            <a:off x="6448659" y="2610438"/>
            <a:ext cx="0" cy="18716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187164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4 1 1871640"/>
              <a:gd name="f16" fmla="+- f7 0 f6"/>
              <a:gd name="f17" fmla="+- f6 0 f6"/>
              <a:gd name="f18" fmla="*/ f8 f0 1"/>
              <a:gd name="f19" fmla="*/ f9 f0 1"/>
              <a:gd name="f20" fmla="*/ f10 f0 1"/>
              <a:gd name="f21" fmla="*/ f11 f0 1"/>
              <a:gd name="f22" fmla="?: f12 f3 1"/>
              <a:gd name="f23" fmla="?: f13 f4 1"/>
              <a:gd name="f24" fmla="?: f14 f5 1"/>
              <a:gd name="f25" fmla="*/ f17 1 0"/>
              <a:gd name="f26" fmla="*/ f16 1 1871640"/>
              <a:gd name="f27" fmla="*/ f18 1 f2"/>
              <a:gd name="f28" fmla="*/ f19 1 f2"/>
              <a:gd name="f29" fmla="*/ f20 1 f2"/>
              <a:gd name="f30" fmla="*/ f21 1 f2"/>
              <a:gd name="f31" fmla="*/ f22 1 21600"/>
              <a:gd name="f32" fmla="*/ f23 1 1871640"/>
              <a:gd name="f33" fmla="*/ 21600 f22 1"/>
              <a:gd name="f34" fmla="*/ 1 1 f25"/>
              <a:gd name="f35" fmla="*/ 0 1 f26"/>
              <a:gd name="f36" fmla="*/ 0 1 f25"/>
              <a:gd name="f37" fmla="*/ 935820 1 f26"/>
              <a:gd name="f38" fmla="*/ 1871640 1 f26"/>
              <a:gd name="f39" fmla="+- f27 0 f1"/>
              <a:gd name="f40" fmla="+- f28 0 f1"/>
              <a:gd name="f41" fmla="+- f29 0 f1"/>
              <a:gd name="f42" fmla="+- f30 0 f1"/>
              <a:gd name="f43" fmla="min f32 f31"/>
              <a:gd name="f44" fmla="*/ f33 1 f24"/>
              <a:gd name="f45" fmla="*/ f38 f15 1"/>
              <a:gd name="f46" fmla="*/ f35 f15 1"/>
              <a:gd name="f47" fmla="*/ f37 f15 1"/>
              <a:gd name="f48" fmla="val f44"/>
              <a:gd name="f49" fmla="*/ f6 f43 1"/>
              <a:gd name="f50" fmla="+- f48 0 f6"/>
              <a:gd name="f51" fmla="*/ f50 1 0"/>
              <a:gd name="f52" fmla="*/ f36 f51 1"/>
              <a:gd name="f53" fmla="*/ f34 f51 1"/>
              <a:gd name="f54" fmla="*/ f52 f43 1"/>
              <a:gd name="f55" fmla="*/ f53 f4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9">
                <a:pos x="f55" y="f46"/>
              </a:cxn>
              <a:cxn ang="f40">
                <a:pos x="f54" y="f47"/>
              </a:cxn>
              <a:cxn ang="f41">
                <a:pos x="f55" y="f45"/>
              </a:cxn>
              <a:cxn ang="f42">
                <a:pos x="f55" y="f47"/>
              </a:cxn>
            </a:cxnLst>
            <a:rect l="f54" t="f46" r="f55" b="f45"/>
            <a:pathLst>
              <a:path h="1871640" fill="none">
                <a:moveTo>
                  <a:pt x="f49" y="f6"/>
                </a:moveTo>
                <a:lnTo>
                  <a:pt x="f49" y="f7"/>
                </a:lnTo>
              </a:path>
            </a:pathLst>
          </a:custGeom>
          <a:noFill/>
          <a:ln w="35999" cap="flat">
            <a:solidFill>
              <a:srgbClr val="FF3333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7" name="Figura a mano libera: forma 8">
            <a:extLst>
              <a:ext uri="{FF2B5EF4-FFF2-40B4-BE49-F238E27FC236}">
                <a16:creationId xmlns:a16="http://schemas.microsoft.com/office/drawing/2014/main" id="{F807ACF3-87B7-19FC-C9C2-4BAC32DF275C}"/>
              </a:ext>
            </a:extLst>
          </p:cNvPr>
          <p:cNvSpPr/>
          <p:nvPr/>
        </p:nvSpPr>
        <p:spPr>
          <a:xfrm>
            <a:off x="5944660" y="3023902"/>
            <a:ext cx="1007997" cy="1007997"/>
          </a:xfrm>
          <a:custGeom>
            <a:avLst>
              <a:gd name="f0" fmla="val 1852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*/ 5419351 1 1725033"/>
              <a:gd name="f9" fmla="val 14510"/>
              <a:gd name="f10" fmla="val 18520"/>
              <a:gd name="f11" fmla="*/ 10800 10800 1"/>
              <a:gd name="f12" fmla="+- 0 0 360"/>
              <a:gd name="f13" fmla="val 10800"/>
              <a:gd name="f14" fmla="*/ 1000 1865 1"/>
              <a:gd name="f15" fmla="val 1865"/>
              <a:gd name="f16" fmla="val 1000"/>
              <a:gd name="f17" fmla="val 4870"/>
              <a:gd name="f18" fmla="val 8680"/>
              <a:gd name="f19" fmla="val 12920"/>
              <a:gd name="f20" fmla="val 16730"/>
              <a:gd name="f21" fmla="val -2147483647"/>
              <a:gd name="f22" fmla="val 2147483647"/>
              <a:gd name="f23" fmla="+- 0 0 0"/>
              <a:gd name="f24" fmla="*/ f4 1 21600"/>
              <a:gd name="f25" fmla="*/ f5 1 21600"/>
              <a:gd name="f26" fmla="*/ 0 f8 1"/>
              <a:gd name="f27" fmla="*/ f6 f1 1"/>
              <a:gd name="f28" fmla="*/ f12 f1 1"/>
              <a:gd name="f29" fmla="+- f7 0 f6"/>
              <a:gd name="f30" fmla="pin 14510 f0 18520"/>
              <a:gd name="f31" fmla="*/ f23 f1 1"/>
              <a:gd name="f32" fmla="val f30"/>
              <a:gd name="f33" fmla="*/ f26 1 f3"/>
              <a:gd name="f34" fmla="*/ f27 1 f3"/>
              <a:gd name="f35" fmla="*/ f28 1 f3"/>
              <a:gd name="f36" fmla="*/ f29 1 21600"/>
              <a:gd name="f37" fmla="*/ f30 f25 1"/>
              <a:gd name="f38" fmla="*/ f31 1 f3"/>
              <a:gd name="f39" fmla="+- f32 0 14510"/>
              <a:gd name="f40" fmla="+- 0 0 f33"/>
              <a:gd name="f41" fmla="+- f34 0 f2"/>
              <a:gd name="f42" fmla="+- f35 0 f2"/>
              <a:gd name="f43" fmla="*/ 10800 f36 1"/>
              <a:gd name="f44" fmla="*/ 3163 f36 1"/>
              <a:gd name="f45" fmla="*/ 18437 f36 1"/>
              <a:gd name="f46" fmla="*/ 0 f36 1"/>
              <a:gd name="f47" fmla="*/ 21600 f36 1"/>
              <a:gd name="f48" fmla="+- f38 0 f2"/>
              <a:gd name="f49" fmla="+- 18520 0 f39"/>
              <a:gd name="f50" fmla="+- 14510 f39 0"/>
              <a:gd name="f51" fmla="*/ f40 f1 1"/>
              <a:gd name="f52" fmla="+- f42 0 f41"/>
              <a:gd name="f53" fmla="*/ f43 1 f36"/>
              <a:gd name="f54" fmla="*/ f46 1 f36"/>
              <a:gd name="f55" fmla="*/ f44 1 f36"/>
              <a:gd name="f56" fmla="*/ f45 1 f36"/>
              <a:gd name="f57" fmla="*/ f47 1 f36"/>
              <a:gd name="f58" fmla="*/ f51 1 f8"/>
              <a:gd name="f59" fmla="*/ f53 f24 1"/>
              <a:gd name="f60" fmla="*/ f55 f24 1"/>
              <a:gd name="f61" fmla="*/ f56 f24 1"/>
              <a:gd name="f62" fmla="*/ f56 f25 1"/>
              <a:gd name="f63" fmla="*/ f55 f25 1"/>
              <a:gd name="f64" fmla="*/ f54 f25 1"/>
              <a:gd name="f65" fmla="*/ f54 f24 1"/>
              <a:gd name="f66" fmla="*/ f53 f25 1"/>
              <a:gd name="f67" fmla="*/ f57 f25 1"/>
              <a:gd name="f68" fmla="*/ f57 f24 1"/>
              <a:gd name="f69" fmla="+- f58 0 f2"/>
              <a:gd name="f70" fmla="+- f69 f2 0"/>
              <a:gd name="f71" fmla="*/ f70 f8 1"/>
              <a:gd name="f72" fmla="*/ f71 1 f1"/>
              <a:gd name="f73" fmla="+- 0 0 f72"/>
              <a:gd name="f74" fmla="+- 0 0 f73"/>
              <a:gd name="f75" fmla="*/ f74 f1 1"/>
              <a:gd name="f76" fmla="*/ f75 1 f8"/>
              <a:gd name="f77" fmla="+- f76 0 f2"/>
              <a:gd name="f78" fmla="cos 1 f77"/>
              <a:gd name="f79" fmla="sin 1 f77"/>
              <a:gd name="f80" fmla="+- 0 0 f78"/>
              <a:gd name="f81" fmla="+- 0 0 f79"/>
              <a:gd name="f82" fmla="+- 0 0 f80"/>
              <a:gd name="f83" fmla="+- 0 0 f81"/>
              <a:gd name="f84" fmla="val f82"/>
              <a:gd name="f85" fmla="val f83"/>
              <a:gd name="f86" fmla="+- 0 0 f84"/>
              <a:gd name="f87" fmla="+- 0 0 f85"/>
              <a:gd name="f88" fmla="*/ 10800 f86 1"/>
              <a:gd name="f89" fmla="*/ 10800 f87 1"/>
              <a:gd name="f90" fmla="*/ 1865 f86 1"/>
              <a:gd name="f91" fmla="*/ 1000 f87 1"/>
              <a:gd name="f92" fmla="*/ f88 f88 1"/>
              <a:gd name="f93" fmla="*/ f89 f89 1"/>
              <a:gd name="f94" fmla="*/ f90 f90 1"/>
              <a:gd name="f95" fmla="*/ f91 f91 1"/>
              <a:gd name="f96" fmla="+- f92 f93 0"/>
              <a:gd name="f97" fmla="+- f94 f95 0"/>
              <a:gd name="f98" fmla="sqrt f96"/>
              <a:gd name="f99" fmla="sqrt f97"/>
              <a:gd name="f100" fmla="*/ f11 1 f98"/>
              <a:gd name="f101" fmla="*/ f14 1 f99"/>
              <a:gd name="f102" fmla="*/ f86 f100 1"/>
              <a:gd name="f103" fmla="*/ f87 f100 1"/>
              <a:gd name="f104" fmla="*/ f86 f101 1"/>
              <a:gd name="f105" fmla="*/ f87 f101 1"/>
              <a:gd name="f106" fmla="+- 10800 0 f102"/>
              <a:gd name="f107" fmla="+- 10800 0 f103"/>
              <a:gd name="f108" fmla="+- 7305 0 f104"/>
              <a:gd name="f109" fmla="+- 7515 0 f105"/>
              <a:gd name="f110" fmla="+- 14295 0 f104"/>
            </a:gdLst>
            <a:ahLst>
              <a:ahXY gdRefY="f0" minY="f9" maxY="f10">
                <a:pos x="f59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8">
                <a:pos x="f59" y="f64"/>
              </a:cxn>
              <a:cxn ang="f48">
                <a:pos x="f60" y="f63"/>
              </a:cxn>
              <a:cxn ang="f48">
                <a:pos x="f65" y="f66"/>
              </a:cxn>
              <a:cxn ang="f48">
                <a:pos x="f60" y="f62"/>
              </a:cxn>
              <a:cxn ang="f48">
                <a:pos x="f59" y="f67"/>
              </a:cxn>
              <a:cxn ang="f48">
                <a:pos x="f61" y="f62"/>
              </a:cxn>
              <a:cxn ang="f48">
                <a:pos x="f68" y="f66"/>
              </a:cxn>
              <a:cxn ang="f48">
                <a:pos x="f61" y="f63"/>
              </a:cxn>
            </a:cxnLst>
            <a:rect l="f60" t="f63" r="f61" b="f62"/>
            <a:pathLst>
              <a:path w="21600" h="21600">
                <a:moveTo>
                  <a:pt x="f106" y="f107"/>
                </a:moveTo>
                <a:arcTo wR="f13" hR="f13" stAng="f41" swAng="f52"/>
                <a:close/>
              </a:path>
              <a:path w="21600" h="21600">
                <a:moveTo>
                  <a:pt x="f108" y="f109"/>
                </a:moveTo>
                <a:arcTo wR="f16" hR="f15" stAng="f41" swAng="f52"/>
                <a:close/>
              </a:path>
              <a:path w="21600" h="21600">
                <a:moveTo>
                  <a:pt x="f110" y="f109"/>
                </a:moveTo>
                <a:arcTo wR="f16" hR="f15" stAng="f41" swAng="f52"/>
                <a:close/>
              </a:path>
              <a:path w="21600" h="21600" fill="none">
                <a:moveTo>
                  <a:pt x="f17" y="f49"/>
                </a:moveTo>
                <a:cubicBezTo>
                  <a:pt x="f18" y="f50"/>
                  <a:pt x="f19" y="f50"/>
                  <a:pt x="f20" y="f49"/>
                </a:cubicBezTo>
              </a:path>
            </a:pathLst>
          </a:custGeom>
          <a:solidFill>
            <a:srgbClr val="FFFFCC"/>
          </a:solidFill>
          <a:ln w="35999" cap="flat">
            <a:solidFill>
              <a:srgbClr val="333333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8" name="Figura a mano libera: forma 9">
            <a:extLst>
              <a:ext uri="{FF2B5EF4-FFF2-40B4-BE49-F238E27FC236}">
                <a16:creationId xmlns:a16="http://schemas.microsoft.com/office/drawing/2014/main" id="{A4BADDAD-37BC-8C07-647C-F8D5EFC56D2D}"/>
              </a:ext>
            </a:extLst>
          </p:cNvPr>
          <p:cNvSpPr/>
          <p:nvPr/>
        </p:nvSpPr>
        <p:spPr>
          <a:xfrm rot="2520006">
            <a:off x="5752412" y="3472647"/>
            <a:ext cx="1281961" cy="866878"/>
          </a:xfrm>
          <a:custGeom>
            <a:avLst/>
            <a:gdLst>
              <a:gd name="f0" fmla="val w"/>
              <a:gd name="f1" fmla="val h"/>
              <a:gd name="f2" fmla="val 0"/>
              <a:gd name="f3" fmla="val 3562"/>
              <a:gd name="f4" fmla="val 2409"/>
              <a:gd name="f5" fmla="val 2691"/>
              <a:gd name="f6" fmla="*/ f0 1 3562"/>
              <a:gd name="f7" fmla="*/ f1 1 2409"/>
              <a:gd name="f8" fmla="+- f4 0 f2"/>
              <a:gd name="f9" fmla="+- f3 0 f2"/>
              <a:gd name="f10" fmla="*/ f9 1 3562"/>
              <a:gd name="f11" fmla="*/ f8 1 2409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3562" h="2409">
                <a:moveTo>
                  <a:pt x="f2" y="f4"/>
                </a:moveTo>
                <a:cubicBezTo>
                  <a:pt x="f5" y="f4"/>
                  <a:pt x="f3" y="f2"/>
                  <a:pt x="f3" y="f2"/>
                </a:cubicBezTo>
              </a:path>
            </a:pathLst>
          </a:custGeom>
          <a:noFill/>
          <a:ln w="35999" cap="flat">
            <a:solidFill>
              <a:srgbClr val="3333FF"/>
            </a:solidFill>
            <a:prstDash val="solid"/>
            <a:miter/>
            <a:tailEnd type="arrow"/>
          </a:ln>
        </p:spPr>
        <p:txBody>
          <a:bodyPr vert="horz" wrap="none" lIns="107999" tIns="63002" rIns="107999" bIns="63002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9" name="CasellaDiTesto 10">
            <a:extLst>
              <a:ext uri="{FF2B5EF4-FFF2-40B4-BE49-F238E27FC236}">
                <a16:creationId xmlns:a16="http://schemas.microsoft.com/office/drawing/2014/main" id="{F7915D17-1731-F437-623A-3729948C82D4}"/>
              </a:ext>
            </a:extLst>
          </p:cNvPr>
          <p:cNvSpPr txBox="1"/>
          <p:nvPr/>
        </p:nvSpPr>
        <p:spPr>
          <a:xfrm>
            <a:off x="1113446" y="4395712"/>
            <a:ext cx="1871996" cy="3463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Droid Sans Fallback" pitchFamily="2"/>
                <a:cs typeface="FreeSans" pitchFamily="2"/>
              </a:rPr>
              <a:t>TRASLATION</a:t>
            </a:r>
          </a:p>
        </p:txBody>
      </p:sp>
      <p:sp>
        <p:nvSpPr>
          <p:cNvPr id="10" name="Figura a mano libera: forma 11">
            <a:extLst>
              <a:ext uri="{FF2B5EF4-FFF2-40B4-BE49-F238E27FC236}">
                <a16:creationId xmlns:a16="http://schemas.microsoft.com/office/drawing/2014/main" id="{E8F7BFE9-4EB6-5C59-1E2E-447B5FB5F5B5}"/>
              </a:ext>
            </a:extLst>
          </p:cNvPr>
          <p:cNvSpPr/>
          <p:nvPr/>
        </p:nvSpPr>
        <p:spPr>
          <a:xfrm>
            <a:off x="675586" y="3670767"/>
            <a:ext cx="2646730" cy="5039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/>
          </a:solidFill>
          <a:ln w="35999" cap="flat">
            <a:solidFill>
              <a:srgbClr val="3465A4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FBA0F31-4F3B-3AB5-0F15-D0F3FED43D5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42878" y="3381515"/>
            <a:ext cx="1239478" cy="100946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Figura a mano libera: forma 13">
            <a:extLst>
              <a:ext uri="{FF2B5EF4-FFF2-40B4-BE49-F238E27FC236}">
                <a16:creationId xmlns:a16="http://schemas.microsoft.com/office/drawing/2014/main" id="{54075976-8680-9D2D-A16E-CC102EC66CB8}"/>
              </a:ext>
            </a:extLst>
          </p:cNvPr>
          <p:cNvSpPr/>
          <p:nvPr/>
        </p:nvSpPr>
        <p:spPr>
          <a:xfrm>
            <a:off x="759793" y="3961985"/>
            <a:ext cx="359999" cy="359999"/>
          </a:xfrm>
          <a:custGeom>
            <a:avLst>
              <a:gd name="f0" fmla="val 1852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*/ 5419351 1 1725033"/>
              <a:gd name="f9" fmla="val 14510"/>
              <a:gd name="f10" fmla="val 18520"/>
              <a:gd name="f11" fmla="*/ 10800 10800 1"/>
              <a:gd name="f12" fmla="+- 0 0 360"/>
              <a:gd name="f13" fmla="val 10800"/>
              <a:gd name="f14" fmla="*/ 1000 1865 1"/>
              <a:gd name="f15" fmla="val 1865"/>
              <a:gd name="f16" fmla="val 1000"/>
              <a:gd name="f17" fmla="val 4870"/>
              <a:gd name="f18" fmla="val 8680"/>
              <a:gd name="f19" fmla="val 12920"/>
              <a:gd name="f20" fmla="val 16730"/>
              <a:gd name="f21" fmla="val -2147483647"/>
              <a:gd name="f22" fmla="val 2147483647"/>
              <a:gd name="f23" fmla="+- 0 0 0"/>
              <a:gd name="f24" fmla="*/ f4 1 21600"/>
              <a:gd name="f25" fmla="*/ f5 1 21600"/>
              <a:gd name="f26" fmla="*/ 0 f8 1"/>
              <a:gd name="f27" fmla="*/ f6 f1 1"/>
              <a:gd name="f28" fmla="*/ f12 f1 1"/>
              <a:gd name="f29" fmla="+- f7 0 f6"/>
              <a:gd name="f30" fmla="pin 14510 f0 18520"/>
              <a:gd name="f31" fmla="*/ f23 f1 1"/>
              <a:gd name="f32" fmla="val f30"/>
              <a:gd name="f33" fmla="*/ f26 1 f3"/>
              <a:gd name="f34" fmla="*/ f27 1 f3"/>
              <a:gd name="f35" fmla="*/ f28 1 f3"/>
              <a:gd name="f36" fmla="*/ f29 1 21600"/>
              <a:gd name="f37" fmla="*/ f30 f25 1"/>
              <a:gd name="f38" fmla="*/ f31 1 f3"/>
              <a:gd name="f39" fmla="+- f32 0 14510"/>
              <a:gd name="f40" fmla="+- 0 0 f33"/>
              <a:gd name="f41" fmla="+- f34 0 f2"/>
              <a:gd name="f42" fmla="+- f35 0 f2"/>
              <a:gd name="f43" fmla="*/ 10800 f36 1"/>
              <a:gd name="f44" fmla="*/ 3163 f36 1"/>
              <a:gd name="f45" fmla="*/ 18437 f36 1"/>
              <a:gd name="f46" fmla="*/ 0 f36 1"/>
              <a:gd name="f47" fmla="*/ 21600 f36 1"/>
              <a:gd name="f48" fmla="+- f38 0 f2"/>
              <a:gd name="f49" fmla="+- 18520 0 f39"/>
              <a:gd name="f50" fmla="+- 14510 f39 0"/>
              <a:gd name="f51" fmla="*/ f40 f1 1"/>
              <a:gd name="f52" fmla="+- f42 0 f41"/>
              <a:gd name="f53" fmla="*/ f43 1 f36"/>
              <a:gd name="f54" fmla="*/ f46 1 f36"/>
              <a:gd name="f55" fmla="*/ f44 1 f36"/>
              <a:gd name="f56" fmla="*/ f45 1 f36"/>
              <a:gd name="f57" fmla="*/ f47 1 f36"/>
              <a:gd name="f58" fmla="*/ f51 1 f8"/>
              <a:gd name="f59" fmla="*/ f53 f24 1"/>
              <a:gd name="f60" fmla="*/ f55 f24 1"/>
              <a:gd name="f61" fmla="*/ f56 f24 1"/>
              <a:gd name="f62" fmla="*/ f56 f25 1"/>
              <a:gd name="f63" fmla="*/ f55 f25 1"/>
              <a:gd name="f64" fmla="*/ f54 f25 1"/>
              <a:gd name="f65" fmla="*/ f54 f24 1"/>
              <a:gd name="f66" fmla="*/ f53 f25 1"/>
              <a:gd name="f67" fmla="*/ f57 f25 1"/>
              <a:gd name="f68" fmla="*/ f57 f24 1"/>
              <a:gd name="f69" fmla="+- f58 0 f2"/>
              <a:gd name="f70" fmla="+- f69 f2 0"/>
              <a:gd name="f71" fmla="*/ f70 f8 1"/>
              <a:gd name="f72" fmla="*/ f71 1 f1"/>
              <a:gd name="f73" fmla="+- 0 0 f72"/>
              <a:gd name="f74" fmla="+- 0 0 f73"/>
              <a:gd name="f75" fmla="*/ f74 f1 1"/>
              <a:gd name="f76" fmla="*/ f75 1 f8"/>
              <a:gd name="f77" fmla="+- f76 0 f2"/>
              <a:gd name="f78" fmla="cos 1 f77"/>
              <a:gd name="f79" fmla="sin 1 f77"/>
              <a:gd name="f80" fmla="+- 0 0 f78"/>
              <a:gd name="f81" fmla="+- 0 0 f79"/>
              <a:gd name="f82" fmla="+- 0 0 f80"/>
              <a:gd name="f83" fmla="+- 0 0 f81"/>
              <a:gd name="f84" fmla="val f82"/>
              <a:gd name="f85" fmla="val f83"/>
              <a:gd name="f86" fmla="+- 0 0 f84"/>
              <a:gd name="f87" fmla="+- 0 0 f85"/>
              <a:gd name="f88" fmla="*/ 10800 f86 1"/>
              <a:gd name="f89" fmla="*/ 10800 f87 1"/>
              <a:gd name="f90" fmla="*/ 1865 f86 1"/>
              <a:gd name="f91" fmla="*/ 1000 f87 1"/>
              <a:gd name="f92" fmla="*/ f88 f88 1"/>
              <a:gd name="f93" fmla="*/ f89 f89 1"/>
              <a:gd name="f94" fmla="*/ f90 f90 1"/>
              <a:gd name="f95" fmla="*/ f91 f91 1"/>
              <a:gd name="f96" fmla="+- f92 f93 0"/>
              <a:gd name="f97" fmla="+- f94 f95 0"/>
              <a:gd name="f98" fmla="sqrt f96"/>
              <a:gd name="f99" fmla="sqrt f97"/>
              <a:gd name="f100" fmla="*/ f11 1 f98"/>
              <a:gd name="f101" fmla="*/ f14 1 f99"/>
              <a:gd name="f102" fmla="*/ f86 f100 1"/>
              <a:gd name="f103" fmla="*/ f87 f100 1"/>
              <a:gd name="f104" fmla="*/ f86 f101 1"/>
              <a:gd name="f105" fmla="*/ f87 f101 1"/>
              <a:gd name="f106" fmla="+- 10800 0 f102"/>
              <a:gd name="f107" fmla="+- 10800 0 f103"/>
              <a:gd name="f108" fmla="+- 7305 0 f104"/>
              <a:gd name="f109" fmla="+- 7515 0 f105"/>
              <a:gd name="f110" fmla="+- 14295 0 f104"/>
            </a:gdLst>
            <a:ahLst>
              <a:ahXY gdRefY="f0" minY="f9" maxY="f10">
                <a:pos x="f59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8">
                <a:pos x="f59" y="f64"/>
              </a:cxn>
              <a:cxn ang="f48">
                <a:pos x="f60" y="f63"/>
              </a:cxn>
              <a:cxn ang="f48">
                <a:pos x="f65" y="f66"/>
              </a:cxn>
              <a:cxn ang="f48">
                <a:pos x="f60" y="f62"/>
              </a:cxn>
              <a:cxn ang="f48">
                <a:pos x="f59" y="f67"/>
              </a:cxn>
              <a:cxn ang="f48">
                <a:pos x="f61" y="f62"/>
              </a:cxn>
              <a:cxn ang="f48">
                <a:pos x="f68" y="f66"/>
              </a:cxn>
              <a:cxn ang="f48">
                <a:pos x="f61" y="f63"/>
              </a:cxn>
            </a:cxnLst>
            <a:rect l="f60" t="f63" r="f61" b="f62"/>
            <a:pathLst>
              <a:path w="21600" h="21600">
                <a:moveTo>
                  <a:pt x="f106" y="f107"/>
                </a:moveTo>
                <a:arcTo wR="f13" hR="f13" stAng="f41" swAng="f52"/>
                <a:close/>
              </a:path>
              <a:path w="21600" h="21600">
                <a:moveTo>
                  <a:pt x="f108" y="f109"/>
                </a:moveTo>
                <a:arcTo wR="f16" hR="f15" stAng="f41" swAng="f52"/>
                <a:close/>
              </a:path>
              <a:path w="21600" h="21600">
                <a:moveTo>
                  <a:pt x="f110" y="f109"/>
                </a:moveTo>
                <a:arcTo wR="f16" hR="f15" stAng="f41" swAng="f52"/>
                <a:close/>
              </a:path>
              <a:path w="21600" h="21600" fill="none">
                <a:moveTo>
                  <a:pt x="f17" y="f49"/>
                </a:moveTo>
                <a:cubicBezTo>
                  <a:pt x="f18" y="f50"/>
                  <a:pt x="f19" y="f50"/>
                  <a:pt x="f20" y="f49"/>
                </a:cubicBezTo>
              </a:path>
            </a:pathLst>
          </a:custGeom>
          <a:solidFill>
            <a:srgbClr val="FFFFCC"/>
          </a:solidFill>
          <a:ln w="35999" cap="flat">
            <a:solidFill>
              <a:srgbClr val="333333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13" name="Immagine 28">
            <a:extLst>
              <a:ext uri="{FF2B5EF4-FFF2-40B4-BE49-F238E27FC236}">
                <a16:creationId xmlns:a16="http://schemas.microsoft.com/office/drawing/2014/main" id="{52B3C703-3E19-98AC-1199-8A7880051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340" y="141009"/>
            <a:ext cx="3415860" cy="2324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CasellaDiTesto 1">
            <a:extLst>
              <a:ext uri="{FF2B5EF4-FFF2-40B4-BE49-F238E27FC236}">
                <a16:creationId xmlns:a16="http://schemas.microsoft.com/office/drawing/2014/main" id="{122C707E-4D55-32D7-1A26-680421ED2C32}"/>
              </a:ext>
            </a:extLst>
          </p:cNvPr>
          <p:cNvSpPr txBox="1"/>
          <p:nvPr/>
        </p:nvSpPr>
        <p:spPr>
          <a:xfrm>
            <a:off x="-120581" y="5041123"/>
            <a:ext cx="10321783" cy="123644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0" u="none" strike="noStrike" kern="1200" cap="none" spc="0" baseline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3.</a:t>
            </a: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It takes the Moon </a:t>
            </a:r>
            <a:r>
              <a:rPr lang="it-IT" sz="2800" b="1" i="0" u="none" strike="noStrike" kern="1200" cap="none" spc="0" baseline="0">
                <a:solidFill>
                  <a:srgbClr val="C5000B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28 days</a:t>
            </a: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to complete both:its journey around the Earth,and its rotation around its axis.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801F055-456F-177A-4C4E-499926222C1C}"/>
              </a:ext>
            </a:extLst>
          </p:cNvPr>
          <p:cNvSpPr txBox="1"/>
          <p:nvPr/>
        </p:nvSpPr>
        <p:spPr>
          <a:xfrm>
            <a:off x="174019" y="6128418"/>
            <a:ext cx="9732580" cy="15637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0" cap="none" spc="0" baseline="0" dirty="0">
                <a:solidFill>
                  <a:srgbClr val="000000"/>
                </a:solidFill>
                <a:uFillTx/>
                <a:latin typeface="Purisa" pitchFamily="18"/>
                <a:ea typeface="Droid Sans Fallback" pitchFamily="2"/>
                <a:cs typeface="FreeSans" pitchFamily="2"/>
              </a:rPr>
              <a:t>4</a:t>
            </a:r>
            <a:r>
              <a:rPr lang="it-IT" sz="2200" b="1" i="0" u="none" strike="noStrike" kern="1200" cap="none" spc="0" baseline="0" dirty="0">
                <a:solidFill>
                  <a:srgbClr val="000000"/>
                </a:solidFill>
                <a:uFillTx/>
                <a:latin typeface="Purisa" pitchFamily="18"/>
                <a:ea typeface="Droid Sans Fallback" pitchFamily="2"/>
                <a:cs typeface="FreeSans" pitchFamily="2"/>
              </a:rPr>
              <a:t>.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The Moon </a:t>
            </a:r>
            <a:r>
              <a:rPr lang="it-IT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is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4 times </a:t>
            </a:r>
            <a:r>
              <a:rPr lang="it-IT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smaller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</a:t>
            </a:r>
            <a:r>
              <a:rPr lang="it-IT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than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the Earth.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The </a:t>
            </a:r>
            <a:r>
              <a:rPr lang="it-IT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distance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</a:t>
            </a:r>
            <a:r>
              <a:rPr lang="it-IT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between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the Moon and the Earth </a:t>
            </a:r>
            <a:r>
              <a:rPr lang="it-IT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is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</a:t>
            </a:r>
            <a:r>
              <a:rPr lang="it-IT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about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385.000 km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. </a:t>
            </a:r>
            <a:r>
              <a:rPr lang="it-IT" sz="2400" dirty="0">
                <a:solidFill>
                  <a:srgbClr val="000000"/>
                </a:solidFill>
                <a:latin typeface="ScriptC" pitchFamily="2"/>
                <a:ea typeface="Droid Sans Fallback" pitchFamily="2"/>
                <a:cs typeface="ScriptC" pitchFamily="2"/>
              </a:rPr>
              <a:t>T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he moon</a:t>
            </a:r>
            <a:r>
              <a:rPr lang="it-IT" sz="2400" b="0" i="0" u="none" strike="noStrike" kern="1200" cap="none" spc="0" dirty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</a:t>
            </a:r>
            <a:r>
              <a:rPr lang="it-IT" sz="2400" b="0" i="0" u="none" strike="noStrike" kern="1200" cap="none" spc="0" dirty="0" err="1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reflect</a:t>
            </a:r>
            <a:r>
              <a:rPr lang="it-IT" sz="2400" dirty="0" err="1">
                <a:solidFill>
                  <a:srgbClr val="000000"/>
                </a:solidFill>
                <a:latin typeface="ScriptC" pitchFamily="2"/>
                <a:ea typeface="Droid Sans Fallback" pitchFamily="2"/>
                <a:cs typeface="ScriptC" pitchFamily="2"/>
              </a:rPr>
              <a:t>s</a:t>
            </a:r>
            <a:r>
              <a:rPr lang="it-IT" sz="2400" dirty="0">
                <a:solidFill>
                  <a:srgbClr val="000000"/>
                </a:solidFill>
                <a:latin typeface="ScriptC" pitchFamily="2"/>
                <a:ea typeface="Droid Sans Fallback" pitchFamily="2"/>
                <a:cs typeface="ScriptC" pitchFamily="2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ScriptC" pitchFamily="2"/>
                <a:ea typeface="Droid Sans Fallback" pitchFamily="2"/>
                <a:cs typeface="ScriptC" pitchFamily="2"/>
              </a:rPr>
              <a:t>sunlight</a:t>
            </a:r>
            <a:r>
              <a:rPr lang="it-IT" sz="2400" dirty="0">
                <a:solidFill>
                  <a:srgbClr val="000000"/>
                </a:solidFill>
                <a:latin typeface="ScriptC" pitchFamily="2"/>
                <a:ea typeface="Droid Sans Fallback" pitchFamily="2"/>
                <a:cs typeface="ScriptC" pitchFamily="2"/>
              </a:rPr>
              <a:t>. Moon </a:t>
            </a:r>
            <a:r>
              <a:rPr lang="it-IT" sz="2400" dirty="0" err="1">
                <a:solidFill>
                  <a:srgbClr val="000000"/>
                </a:solidFill>
                <a:latin typeface="ScriptC" pitchFamily="2"/>
                <a:ea typeface="Droid Sans Fallback" pitchFamily="2"/>
                <a:cs typeface="ScriptC" pitchFamily="2"/>
              </a:rPr>
              <a:t>is</a:t>
            </a:r>
            <a:r>
              <a:rPr lang="it-IT" sz="2400" dirty="0">
                <a:solidFill>
                  <a:srgbClr val="000000"/>
                </a:solidFill>
                <a:latin typeface="ScriptC" pitchFamily="2"/>
                <a:ea typeface="Droid Sans Fallback" pitchFamily="2"/>
                <a:cs typeface="ScriptC" pitchFamily="2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ScriptC" pitchFamily="2"/>
                <a:ea typeface="Droid Sans Fallback" pitchFamily="2"/>
                <a:cs typeface="ScriptC" pitchFamily="2"/>
              </a:rPr>
              <a:t>all</a:t>
            </a:r>
            <a:r>
              <a:rPr lang="it-IT" sz="2400" dirty="0">
                <a:solidFill>
                  <a:srgbClr val="000000"/>
                </a:solidFill>
                <a:latin typeface="ScriptC" pitchFamily="2"/>
                <a:ea typeface="Droid Sans Fallback" pitchFamily="2"/>
                <a:cs typeface="ScriptC" pitchFamily="2"/>
              </a:rPr>
              <a:t> rocks and </a:t>
            </a:r>
            <a:r>
              <a:rPr lang="it-IT" sz="2400" dirty="0" err="1">
                <a:solidFill>
                  <a:srgbClr val="000000"/>
                </a:solidFill>
                <a:latin typeface="ScriptC" pitchFamily="2"/>
                <a:ea typeface="Droid Sans Fallback" pitchFamily="2"/>
                <a:cs typeface="ScriptC" pitchFamily="2"/>
              </a:rPr>
              <a:t>craters</a:t>
            </a:r>
            <a:r>
              <a:rPr lang="it-IT" sz="2400" dirty="0">
                <a:solidFill>
                  <a:srgbClr val="000000"/>
                </a:solidFill>
                <a:latin typeface="ScriptC" pitchFamily="2"/>
                <a:ea typeface="Droid Sans Fallback" pitchFamily="2"/>
                <a:cs typeface="ScriptC" pitchFamily="2"/>
              </a:rPr>
              <a:t>.</a:t>
            </a:r>
            <a:endParaRPr lang="it-IT" sz="2400" b="0" i="0" u="none" strike="noStrike" kern="1200" cap="none" spc="0" baseline="0" dirty="0">
              <a:solidFill>
                <a:srgbClr val="000000"/>
              </a:solidFill>
              <a:uFillTx/>
              <a:latin typeface="ScriptC" pitchFamily="2"/>
              <a:ea typeface="Droid Sans Fallback" pitchFamily="2"/>
              <a:cs typeface="ScriptC" pitchFamily="2"/>
            </a:endParaRPr>
          </a:p>
        </p:txBody>
      </p:sp>
      <p:sp>
        <p:nvSpPr>
          <p:cNvPr id="16" name="CasellaDiTesto 16">
            <a:extLst>
              <a:ext uri="{FF2B5EF4-FFF2-40B4-BE49-F238E27FC236}">
                <a16:creationId xmlns:a16="http://schemas.microsoft.com/office/drawing/2014/main" id="{C40FDCED-DAE4-305E-F0FF-5B7C20AB1ACE}"/>
              </a:ext>
            </a:extLst>
          </p:cNvPr>
          <p:cNvSpPr txBox="1"/>
          <p:nvPr/>
        </p:nvSpPr>
        <p:spPr>
          <a:xfrm>
            <a:off x="0" y="374071"/>
            <a:ext cx="194310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ld English Text MT" pitchFamily="66"/>
              </a:rPr>
              <a:t>Lesson 1 Topic: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4" grpId="0" build="p"/>
      <p:bldP spid="1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gradFill>
          <a:gsLst>
            <a:gs pos="0">
              <a:srgbClr val="FFF2CC"/>
            </a:gs>
            <a:gs pos="100000">
              <a:srgbClr val="FFFFFF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>
            <a:extLst>
              <a:ext uri="{FF2B5EF4-FFF2-40B4-BE49-F238E27FC236}">
                <a16:creationId xmlns:a16="http://schemas.microsoft.com/office/drawing/2014/main" id="{DF4367C5-8AEA-0BBE-3C42-0D58839B50CF}"/>
              </a:ext>
            </a:extLst>
          </p:cNvPr>
          <p:cNvSpPr txBox="1"/>
          <p:nvPr/>
        </p:nvSpPr>
        <p:spPr>
          <a:xfrm>
            <a:off x="0" y="0"/>
            <a:ext cx="9792629" cy="123644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0" cap="none" spc="0" baseline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5</a:t>
            </a:r>
            <a:r>
              <a:rPr lang="it-IT" sz="2200" b="1" i="0" u="none" strike="noStrike" kern="1200" cap="none" spc="0" baseline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.</a:t>
            </a: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</a:t>
            </a: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We don't always see the same shape of the Moon: there are </a:t>
            </a:r>
            <a:r>
              <a:rPr lang="it-IT" sz="2800" b="1" i="0" u="none" strike="noStrike" kern="0" cap="none" spc="0" baseline="0">
                <a:solidFill>
                  <a:srgbClr val="C5000B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8</a:t>
            </a:r>
            <a:r>
              <a:rPr lang="it-IT" sz="2800" b="1" i="0" u="none" strike="noStrike" kern="1200" cap="none" spc="0" baseline="0">
                <a:solidFill>
                  <a:srgbClr val="C5000B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 lunar phases</a:t>
            </a: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ScriptC" pitchFamily="2"/>
                <a:ea typeface="Droid Sans Fallback" pitchFamily="2"/>
                <a:cs typeface="ScriptC" pitchFamily="2"/>
              </a:rPr>
              <a:t>. They repeat every 28 days.</a:t>
            </a:r>
          </a:p>
        </p:txBody>
      </p:sp>
      <p:sp>
        <p:nvSpPr>
          <p:cNvPr id="3" name="CasellaDiTesto 15">
            <a:extLst>
              <a:ext uri="{FF2B5EF4-FFF2-40B4-BE49-F238E27FC236}">
                <a16:creationId xmlns:a16="http://schemas.microsoft.com/office/drawing/2014/main" id="{62AC878E-E5CD-66E6-65D9-94842925849E}"/>
              </a:ext>
            </a:extLst>
          </p:cNvPr>
          <p:cNvSpPr txBox="1"/>
          <p:nvPr/>
        </p:nvSpPr>
        <p:spPr>
          <a:xfrm>
            <a:off x="126123" y="1571954"/>
            <a:ext cx="9666506" cy="630942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cs typeface="ScriptC" pitchFamily="2"/>
              </a:rPr>
              <a:t>What Are the Moon’s Phases?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cs typeface="ScriptC" pitchFamily="2"/>
              </a:rPr>
              <a:t>The Short Answer: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ScriptC" pitchFamily="2"/>
              <a:cs typeface="ScriptC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ScriptC" pitchFamily="2"/>
                <a:cs typeface="ScriptC" pitchFamily="2"/>
              </a:rPr>
              <a:t>We have a slightly different view of the Moon each night. We describe how the Moon looks with the eight Moon phases, or shapes:</a:t>
            </a:r>
            <a:b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</a:br>
            <a:b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</a:b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  <a:t>🌑 New</a:t>
            </a:r>
            <a:b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</a:b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  <a:t>🌒 Waxing Crescent</a:t>
            </a:r>
            <a:b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</a:b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  <a:t>🌓 First Quarter</a:t>
            </a:r>
            <a:b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</a:b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  <a:t>🌔 Waxing Gibbous</a:t>
            </a:r>
            <a:b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</a:b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  <a:t>🌕 Full</a:t>
            </a:r>
            <a:b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</a:b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  <a:t>🌖 Waning Gibbous</a:t>
            </a:r>
            <a:b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</a:b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  <a:t>🌗 Third Quarter</a:t>
            </a:r>
            <a:b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</a:b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  <a:t>🌘 Waning Crescent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24C16F-215C-C727-313F-0D6CBA04D53D}"/>
              </a:ext>
            </a:extLst>
          </p:cNvPr>
          <p:cNvSpPr txBox="1"/>
          <p:nvPr/>
        </p:nvSpPr>
        <p:spPr>
          <a:xfrm>
            <a:off x="287999" y="1236442"/>
            <a:ext cx="423205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ld English Text MT" pitchFamily="66"/>
              </a:rPr>
              <a:t>Lesson 2 topic: moon phases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159B5A8B-F111-EF01-3FAA-3D8DCDFC16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6307822"/>
              </p:ext>
            </p:extLst>
          </p:nvPr>
        </p:nvGraphicFramePr>
        <p:xfrm>
          <a:off x="610420" y="1000461"/>
          <a:ext cx="8859784" cy="6091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440" imgH="6035040" progId="Acrobat.Document.DC">
                  <p:embed/>
                </p:oleObj>
              </mc:Choice>
              <mc:Fallback>
                <p:oleObj name="Acrobat Document" r:id="rId2" imgW="4663440" imgH="603504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0420" y="1000461"/>
                        <a:ext cx="8859784" cy="6091627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4B8E22-E962-578D-7367-FB77B359D1FC}"/>
              </a:ext>
            </a:extLst>
          </p:cNvPr>
          <p:cNvSpPr txBox="1"/>
          <p:nvPr/>
        </p:nvSpPr>
        <p:spPr>
          <a:xfrm>
            <a:off x="405242" y="467587"/>
            <a:ext cx="4635069" cy="4001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 Black" panose="020B0A04020102020204" pitchFamily="34" charset="0"/>
              </a:rPr>
              <a:t>Flashcards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 Black" panose="020B0A04020102020204" pitchFamily="34" charset="0"/>
              </a:rPr>
              <a:t> and  </a:t>
            </a:r>
            <a:r>
              <a:rPr lang="it-IT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 Black" panose="020B0A04020102020204" pitchFamily="34" charset="0"/>
              </a:rPr>
              <a:t>glossary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 Black" panose="020B0A040201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6DF423B1-060D-78B8-02F3-AAB678E809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4495989"/>
              </p:ext>
            </p:extLst>
          </p:nvPr>
        </p:nvGraphicFramePr>
        <p:xfrm>
          <a:off x="-1" y="0"/>
          <a:ext cx="10080625" cy="755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440" imgH="6034757" progId="Acrobat.Document.DC">
                  <p:link updateAutomatic="1"/>
                </p:oleObj>
              </mc:Choice>
              <mc:Fallback>
                <p:oleObj name="Acrobat Document" r:id="rId2" imgW="4663440" imgH="6034757" progId="Acrobat.Document.DC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10080625" cy="7559675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3">
            <a:extLst>
              <a:ext uri="{FF2B5EF4-FFF2-40B4-BE49-F238E27FC236}">
                <a16:creationId xmlns:a16="http://schemas.microsoft.com/office/drawing/2014/main" id="{8FB99A5C-5C78-E59B-E59D-6AC8069100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493942"/>
              </p:ext>
            </p:extLst>
          </p:nvPr>
        </p:nvGraphicFramePr>
        <p:xfrm>
          <a:off x="0" y="1"/>
          <a:ext cx="10096445" cy="7559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3723" imgH="6263404" progId="Acrobat.Document.DC">
                  <p:link updateAutomatic="1"/>
                </p:oleObj>
              </mc:Choice>
              <mc:Fallback>
                <p:oleObj name="Acrobat Document" r:id="rId2" imgW="4533723" imgH="6263404" progId="Acrobat.Document.DC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0096445" cy="7559674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3_MoonPhases2021">
            <a:extLst>
              <a:ext uri="{FF2B5EF4-FFF2-40B4-BE49-F238E27FC236}">
                <a16:creationId xmlns:a16="http://schemas.microsoft.com/office/drawing/2014/main" id="{1B11BDBF-095E-E4CD-E296-7FB962A08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080629" cy="5625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llaDiTesto 3">
            <a:extLst>
              <a:ext uri="{FF2B5EF4-FFF2-40B4-BE49-F238E27FC236}">
                <a16:creationId xmlns:a16="http://schemas.microsoft.com/office/drawing/2014/main" id="{D130508B-D18D-DF7D-2B5B-A58EC7F5C6A8}"/>
              </a:ext>
            </a:extLst>
          </p:cNvPr>
          <p:cNvSpPr txBox="1"/>
          <p:nvPr/>
        </p:nvSpPr>
        <p:spPr>
          <a:xfrm>
            <a:off x="659520" y="6659666"/>
            <a:ext cx="646649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1" u="none" strike="noStrike" kern="1200" cap="none" spc="0" baseline="0">
                <a:solidFill>
                  <a:srgbClr val="030591"/>
                </a:solidFill>
                <a:uFillTx/>
                <a:latin typeface="Arial" pitchFamily="34"/>
              </a:rPr>
              <a:t>The Moon’s appearance changes throughout the month. Credit: NASA's Scientific Visualization Studio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00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938</Words>
  <Application>Microsoft Office PowerPoint</Application>
  <PresentationFormat>Personalizzato</PresentationFormat>
  <Paragraphs>171</Paragraphs>
  <Slides>34</Slides>
  <Notes>2</Notes>
  <HiddenSlides>0</HiddenSlides>
  <MMClips>6</MMClips>
  <ScaleCrop>false</ScaleCrop>
  <HeadingPairs>
    <vt:vector size="10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Collegamenti</vt:lpstr>
      </vt:variant>
      <vt:variant>
        <vt:i4>3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34</vt:i4>
      </vt:variant>
    </vt:vector>
  </HeadingPairs>
  <TitlesOfParts>
    <vt:vector size="54" baseType="lpstr">
      <vt:lpstr>Arial</vt:lpstr>
      <vt:lpstr>Arial Black</vt:lpstr>
      <vt:lpstr>Berlin Sans FB Demi</vt:lpstr>
      <vt:lpstr>Calibri</vt:lpstr>
      <vt:lpstr>CeraPRO-Medium</vt:lpstr>
      <vt:lpstr>Google Sans</vt:lpstr>
      <vt:lpstr>Liberation Sans</vt:lpstr>
      <vt:lpstr>Liberation Serif</vt:lpstr>
      <vt:lpstr>Old English Text MT</vt:lpstr>
      <vt:lpstr>Purisa</vt:lpstr>
      <vt:lpstr>ScriptC</vt:lpstr>
      <vt:lpstr>var(--font-bold)</vt:lpstr>
      <vt:lpstr>var(--font-normal)</vt:lpstr>
      <vt:lpstr>var(--global-heading-font-family)</vt:lpstr>
      <vt:lpstr>Predefinito</vt:lpstr>
      <vt:lpstr>file:///C:\Users\laura\Downloads\Lunar%20%20Phase%20Flashcards.pdf</vt:lpstr>
      <vt:lpstr>file:///C:\Users\laura\OneDrive\Documenti\clil%20flora%20nardone\parole-inglesi%20MOON.pdf</vt:lpstr>
      <vt:lpstr>file:///C:\Users\laura\OneDrive\Documenti\clil%20flora%20nardone\autovalutazioni%20luna%20quinta.doc</vt:lpstr>
      <vt:lpstr>Acrobat Document</vt:lpstr>
      <vt:lpstr>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Laura Piccolo</dc:creator>
  <cp:lastModifiedBy>Flora Nardone</cp:lastModifiedBy>
  <cp:revision>66</cp:revision>
  <dcterms:created xsi:type="dcterms:W3CDTF">2015-11-04T20:38:18Z</dcterms:created>
  <dcterms:modified xsi:type="dcterms:W3CDTF">2023-06-29T15:08:16Z</dcterms:modified>
</cp:coreProperties>
</file>